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932" r:id="rId2"/>
    <p:sldId id="882" r:id="rId3"/>
    <p:sldId id="909" r:id="rId4"/>
    <p:sldId id="908" r:id="rId5"/>
    <p:sldId id="966" r:id="rId6"/>
    <p:sldId id="871" r:id="rId7"/>
    <p:sldId id="911" r:id="rId8"/>
    <p:sldId id="967" r:id="rId9"/>
    <p:sldId id="968" r:id="rId10"/>
    <p:sldId id="969" r:id="rId11"/>
    <p:sldId id="913" r:id="rId12"/>
    <p:sldId id="926" r:id="rId13"/>
    <p:sldId id="935" r:id="rId14"/>
    <p:sldId id="936" r:id="rId15"/>
    <p:sldId id="937" r:id="rId16"/>
    <p:sldId id="938" r:id="rId17"/>
    <p:sldId id="944" r:id="rId18"/>
    <p:sldId id="915" r:id="rId19"/>
    <p:sldId id="923" r:id="rId20"/>
    <p:sldId id="540" r:id="rId21"/>
    <p:sldId id="949" r:id="rId22"/>
    <p:sldId id="952" r:id="rId23"/>
    <p:sldId id="953" r:id="rId24"/>
    <p:sldId id="919" r:id="rId25"/>
    <p:sldId id="965" r:id="rId26"/>
    <p:sldId id="962" r:id="rId27"/>
    <p:sldId id="954" r:id="rId28"/>
    <p:sldId id="925" r:id="rId29"/>
    <p:sldId id="961" r:id="rId30"/>
    <p:sldId id="921" r:id="rId31"/>
    <p:sldId id="9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>
            <p14:sldId id="932"/>
            <p14:sldId id="882"/>
            <p14:sldId id="909"/>
            <p14:sldId id="908"/>
            <p14:sldId id="966"/>
            <p14:sldId id="871"/>
            <p14:sldId id="911"/>
            <p14:sldId id="967"/>
            <p14:sldId id="968"/>
            <p14:sldId id="969"/>
            <p14:sldId id="913"/>
            <p14:sldId id="926"/>
            <p14:sldId id="935"/>
            <p14:sldId id="936"/>
            <p14:sldId id="937"/>
            <p14:sldId id="938"/>
            <p14:sldId id="944"/>
            <p14:sldId id="915"/>
            <p14:sldId id="923"/>
            <p14:sldId id="540"/>
            <p14:sldId id="949"/>
            <p14:sldId id="952"/>
            <p14:sldId id="953"/>
            <p14:sldId id="919"/>
            <p14:sldId id="965"/>
            <p14:sldId id="962"/>
            <p14:sldId id="954"/>
            <p14:sldId id="925"/>
            <p14:sldId id="961"/>
            <p14:sldId id="921"/>
            <p14:sldId id="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115"/>
    <a:srgbClr val="67A93B"/>
    <a:srgbClr val="00CCFF"/>
    <a:srgbClr val="67A83A"/>
    <a:srgbClr val="009644"/>
    <a:srgbClr val="FC964A"/>
    <a:srgbClr val="FDAC48"/>
    <a:srgbClr val="D6A300"/>
    <a:srgbClr val="E6AF00"/>
    <a:srgbClr val="AA0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71800" autoAdjust="0"/>
  </p:normalViewPr>
  <p:slideViewPr>
    <p:cSldViewPr snapToGrid="0">
      <p:cViewPr varScale="1">
        <p:scale>
          <a:sx n="52" d="100"/>
          <a:sy n="52" d="100"/>
        </p:scale>
        <p:origin x="89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am going to talk about distributed evolutionary selection, and what we tried to find with this method is the weights of a given neural network.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it is a distributed neuro evolution – which is quite an old technic, but we did a couple of interesting things and I try to show that this can still be a useful approach in some cases.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679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Itt az a szöveg ami a képernyőn van.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2700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 </a:t>
            </a:r>
            <a:r>
              <a:rPr lang="hu-HU" dirty="0" err="1"/>
              <a:t>cite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a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insight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look</a:t>
            </a:r>
            <a:r>
              <a:rPr lang="hu-HU" dirty="0"/>
              <a:t> like.</a:t>
            </a:r>
          </a:p>
          <a:p>
            <a:r>
              <a:rPr lang="hu-HU" dirty="0"/>
              <a:t>The </a:t>
            </a:r>
            <a:r>
              <a:rPr lang="hu-HU" dirty="0" err="1"/>
              <a:t>thickness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lines</a:t>
            </a:r>
            <a:r>
              <a:rPr lang="hu-HU" dirty="0"/>
              <a:t> </a:t>
            </a:r>
            <a:r>
              <a:rPr lang="hu-HU" dirty="0" err="1"/>
              <a:t>represents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connection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thicker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bigger</a:t>
            </a:r>
            <a:r>
              <a:rPr lang="hu-HU" dirty="0"/>
              <a:t>, </a:t>
            </a:r>
            <a:r>
              <a:rPr lang="hu-HU" dirty="0" err="1"/>
              <a:t>while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color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lines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sign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</a:t>
            </a:r>
            <a:r>
              <a:rPr lang="hu-HU" dirty="0"/>
              <a:t> (</a:t>
            </a:r>
            <a:r>
              <a:rPr lang="hu-HU" dirty="0" err="1"/>
              <a:t>blue</a:t>
            </a:r>
            <a:r>
              <a:rPr lang="hu-HU" dirty="0"/>
              <a:t> is </a:t>
            </a:r>
            <a:r>
              <a:rPr lang="hu-HU" dirty="0" err="1"/>
              <a:t>negative</a:t>
            </a:r>
            <a:r>
              <a:rPr lang="hu-HU" dirty="0"/>
              <a:t>).</a:t>
            </a:r>
          </a:p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trying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weight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Net.</a:t>
            </a:r>
          </a:p>
          <a:p>
            <a:r>
              <a:rPr lang="hu-HU" dirty="0"/>
              <a:t>The </a:t>
            </a:r>
            <a:r>
              <a:rPr lang="hu-HU" dirty="0" err="1"/>
              <a:t>bottom</a:t>
            </a:r>
            <a:r>
              <a:rPr lang="hu-HU" dirty="0"/>
              <a:t> </a:t>
            </a:r>
            <a:r>
              <a:rPr lang="hu-HU" dirty="0" err="1"/>
              <a:t>lines</a:t>
            </a:r>
            <a:r>
              <a:rPr lang="hu-HU" dirty="0"/>
              <a:t> (</a:t>
            </a:r>
            <a:r>
              <a:rPr lang="hu-HU" dirty="0" err="1"/>
              <a:t>blobs</a:t>
            </a:r>
            <a:r>
              <a:rPr lang="hu-HU" dirty="0"/>
              <a:t>)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input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.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lookback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30 (</a:t>
            </a:r>
            <a:r>
              <a:rPr lang="hu-HU" dirty="0" err="1"/>
              <a:t>thirty</a:t>
            </a:r>
            <a:r>
              <a:rPr lang="hu-HU" dirty="0"/>
              <a:t>)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30 </a:t>
            </a:r>
            <a:r>
              <a:rPr lang="hu-HU" dirty="0" err="1"/>
              <a:t>inputs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chose</a:t>
            </a:r>
            <a:r>
              <a:rPr lang="hu-HU" dirty="0"/>
              <a:t> a </a:t>
            </a:r>
            <a:r>
              <a:rPr lang="hu-HU" dirty="0" err="1"/>
              <a:t>bigger</a:t>
            </a:r>
            <a:r>
              <a:rPr lang="hu-HU" dirty="0"/>
              <a:t> </a:t>
            </a:r>
            <a:r>
              <a:rPr lang="hu-HU" dirty="0" err="1"/>
              <a:t>lookback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. Of </a:t>
            </a:r>
            <a:r>
              <a:rPr lang="hu-HU" dirty="0" err="1"/>
              <a:t>course</a:t>
            </a:r>
            <a:r>
              <a:rPr lang="hu-HU" dirty="0"/>
              <a:t>,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more </a:t>
            </a:r>
            <a:r>
              <a:rPr lang="hu-HU" dirty="0" err="1"/>
              <a:t>inputs</a:t>
            </a:r>
            <a:r>
              <a:rPr lang="hu-HU" dirty="0"/>
              <a:t> or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choose</a:t>
            </a:r>
            <a:r>
              <a:rPr lang="hu-HU" dirty="0"/>
              <a:t> a </a:t>
            </a:r>
            <a:r>
              <a:rPr lang="hu-HU" dirty="0" err="1"/>
              <a:t>longer</a:t>
            </a:r>
            <a:r>
              <a:rPr lang="hu-HU" dirty="0"/>
              <a:t> </a:t>
            </a:r>
            <a:r>
              <a:rPr lang="hu-HU" dirty="0" err="1"/>
              <a:t>lookback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more </a:t>
            </a:r>
            <a:r>
              <a:rPr lang="hu-HU" dirty="0" err="1"/>
              <a:t>complex</a:t>
            </a:r>
            <a:r>
              <a:rPr lang="hu-HU" dirty="0"/>
              <a:t>.</a:t>
            </a:r>
          </a:p>
          <a:p>
            <a:r>
              <a:rPr lang="hu-HU" dirty="0" err="1"/>
              <a:t>While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weights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try</a:t>
            </a:r>
            <a:r>
              <a:rPr lang="hu-HU" dirty="0"/>
              <a:t> out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possible</a:t>
            </a:r>
            <a:r>
              <a:rPr lang="hu-HU" dirty="0"/>
              <a:t> </a:t>
            </a:r>
            <a:r>
              <a:rPr lang="hu-HU" dirty="0" err="1"/>
              <a:t>candidates</a:t>
            </a:r>
            <a:r>
              <a:rPr lang="hu-HU" dirty="0"/>
              <a:t> and </a:t>
            </a:r>
            <a:r>
              <a:rPr lang="hu-HU" dirty="0" err="1"/>
              <a:t>choose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5203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</a:t>
            </a:r>
            <a:r>
              <a:rPr lang="hu-HU" dirty="0"/>
              <a:t> I </a:t>
            </a:r>
            <a:r>
              <a:rPr lang="hu-HU" dirty="0" err="1"/>
              <a:t>send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candidate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worker</a:t>
            </a:r>
            <a:r>
              <a:rPr lang="hu-HU" dirty="0"/>
              <a:t> –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push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through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series</a:t>
            </a:r>
            <a:r>
              <a:rPr lang="hu-HU" dirty="0"/>
              <a:t> – </a:t>
            </a:r>
            <a:r>
              <a:rPr lang="hu-HU" dirty="0" err="1"/>
              <a:t>just</a:t>
            </a:r>
            <a:r>
              <a:rPr lang="hu-HU" dirty="0"/>
              <a:t> like a </a:t>
            </a:r>
            <a:r>
              <a:rPr lang="hu-HU" dirty="0" err="1"/>
              <a:t>convolution</a:t>
            </a:r>
            <a:r>
              <a:rPr lang="hu-HU" dirty="0"/>
              <a:t> (or a function)</a:t>
            </a:r>
          </a:p>
          <a:p>
            <a:endParaRPr lang="hu-HU" dirty="0"/>
          </a:p>
          <a:p>
            <a:r>
              <a:rPr lang="hu-HU" dirty="0"/>
              <a:t>The input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 is </a:t>
            </a:r>
            <a:r>
              <a:rPr lang="hu-HU" dirty="0" err="1"/>
              <a:t>the</a:t>
            </a:r>
            <a:r>
              <a:rPr lang="hu-HU" dirty="0"/>
              <a:t> last 30 </a:t>
            </a:r>
            <a:r>
              <a:rPr lang="hu-HU" dirty="0" err="1"/>
              <a:t>values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price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/>
              <a:t>The output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 is a Real </a:t>
            </a:r>
            <a:r>
              <a:rPr lang="hu-HU" dirty="0" err="1"/>
              <a:t>Number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understand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want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estimate</a:t>
            </a:r>
            <a:r>
              <a:rPr lang="hu-HU" dirty="0"/>
              <a:t> or </a:t>
            </a:r>
            <a:r>
              <a:rPr lang="hu-HU" dirty="0" err="1"/>
              <a:t>approximate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series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.!</a:t>
            </a:r>
          </a:p>
          <a:p>
            <a:endParaRPr lang="hu-HU" dirty="0"/>
          </a:p>
          <a:p>
            <a:r>
              <a:rPr lang="hu-HU" dirty="0" err="1"/>
              <a:t>Instead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, I </a:t>
            </a:r>
            <a:r>
              <a:rPr lang="hu-HU" dirty="0" err="1"/>
              <a:t>wanted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 function </a:t>
            </a:r>
            <a:r>
              <a:rPr lang="hu-HU" dirty="0" err="1"/>
              <a:t>that</a:t>
            </a:r>
            <a:r>
              <a:rPr lang="hu-HU" dirty="0"/>
              <a:t> „</a:t>
            </a:r>
            <a:r>
              <a:rPr lang="hu-HU" dirty="0" err="1"/>
              <a:t>finds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inflection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original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series</a:t>
            </a:r>
            <a:r>
              <a:rPr lang="hu-HU" dirty="0"/>
              <a:t>”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. And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thing</a:t>
            </a:r>
            <a:r>
              <a:rPr lang="hu-HU" dirty="0"/>
              <a:t> </a:t>
            </a:r>
            <a:r>
              <a:rPr lang="hu-HU" dirty="0" err="1"/>
              <a:t>comes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past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series</a:t>
            </a:r>
            <a:r>
              <a:rPr lang="hu-HU" dirty="0"/>
              <a:t> </a:t>
            </a:r>
            <a:r>
              <a:rPr lang="hu-HU" dirty="0" err="1"/>
              <a:t>itself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9365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this number is bigger than 0 </a:t>
            </a:r>
            <a:r>
              <a:rPr lang="hu-HU" dirty="0" err="1"/>
              <a:t>then</a:t>
            </a:r>
            <a:r>
              <a:rPr lang="en-GB" dirty="0"/>
              <a:t> we open a buy position and when it is less </a:t>
            </a:r>
            <a:r>
              <a:rPr lang="hu-HU" dirty="0" err="1"/>
              <a:t>than</a:t>
            </a:r>
            <a:r>
              <a:rPr lang="en-GB" dirty="0"/>
              <a:t> 0 </a:t>
            </a:r>
            <a:r>
              <a:rPr lang="hu-HU" dirty="0" err="1"/>
              <a:t>then</a:t>
            </a:r>
            <a:r>
              <a:rPr lang="en-GB" dirty="0"/>
              <a:t> we Close the opened Buy Position and sell the given instrument.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output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 is </a:t>
            </a:r>
            <a:r>
              <a:rPr lang="hu-HU" dirty="0" err="1"/>
              <a:t>greater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0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buy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price</a:t>
            </a:r>
            <a:r>
              <a:rPr lang="hu-HU" dirty="0"/>
              <a:t> (</a:t>
            </a:r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mean</a:t>
            </a:r>
            <a:r>
              <a:rPr lang="hu-HU" dirty="0"/>
              <a:t> </a:t>
            </a:r>
            <a:r>
              <a:rPr lang="hu-HU" dirty="0" err="1"/>
              <a:t>buy</a:t>
            </a:r>
            <a:r>
              <a:rPr lang="hu-HU" dirty="0"/>
              <a:t>)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output of </a:t>
            </a:r>
            <a:r>
              <a:rPr lang="hu-HU" dirty="0" err="1"/>
              <a:t>the</a:t>
            </a:r>
            <a:r>
              <a:rPr lang="hu-HU" dirty="0"/>
              <a:t> NN is less </a:t>
            </a:r>
            <a:r>
              <a:rPr lang="hu-HU" dirty="0" err="1"/>
              <a:t>than</a:t>
            </a:r>
            <a:r>
              <a:rPr lang="hu-HU" dirty="0"/>
              <a:t> 0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sell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price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9102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sell</a:t>
            </a:r>
            <a:r>
              <a:rPr lang="hu-HU" dirty="0"/>
              <a:t> </a:t>
            </a:r>
            <a:r>
              <a:rPr lang="hu-HU" dirty="0" err="1"/>
              <a:t>price</a:t>
            </a:r>
            <a:r>
              <a:rPr lang="hu-HU" dirty="0"/>
              <a:t> is less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buy</a:t>
            </a:r>
            <a:r>
              <a:rPr lang="hu-HU" dirty="0"/>
              <a:t> </a:t>
            </a:r>
            <a:r>
              <a:rPr lang="hu-HU" dirty="0" err="1"/>
              <a:t>price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call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a </a:t>
            </a:r>
            <a:r>
              <a:rPr lang="hu-HU" dirty="0" err="1"/>
              <a:t>loss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trade, as I </a:t>
            </a:r>
            <a:r>
              <a:rPr lang="hu-HU" dirty="0" err="1"/>
              <a:t>highlighted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en-GB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apricot</a:t>
            </a:r>
            <a:r>
              <a:rPr lang="hu-HU" dirty="0"/>
              <a:t>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5507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Of </a:t>
            </a:r>
            <a:r>
              <a:rPr lang="hu-HU" dirty="0" err="1"/>
              <a:t>course</a:t>
            </a:r>
            <a:r>
              <a:rPr lang="hu-HU" dirty="0"/>
              <a:t>,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trades</a:t>
            </a:r>
            <a:r>
              <a:rPr lang="hu-HU" dirty="0"/>
              <a:t>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,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setup</a:t>
            </a:r>
            <a:r>
              <a:rPr lang="hu-HU" dirty="0"/>
              <a:t> </a:t>
            </a:r>
            <a:r>
              <a:rPr lang="hu-HU" dirty="0" err="1"/>
              <a:t>trading</a:t>
            </a:r>
            <a:r>
              <a:rPr lang="hu-HU" dirty="0"/>
              <a:t> </a:t>
            </a:r>
            <a:r>
              <a:rPr lang="hu-HU" dirty="0" err="1"/>
              <a:t>rules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mutually</a:t>
            </a:r>
            <a:r>
              <a:rPr lang="hu-HU" dirty="0"/>
              <a:t> </a:t>
            </a:r>
            <a:r>
              <a:rPr lang="hu-HU" dirty="0" err="1"/>
              <a:t>exclusive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37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As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1000 </a:t>
            </a:r>
            <a:r>
              <a:rPr lang="hu-HU" dirty="0" err="1"/>
              <a:t>observations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truth</a:t>
            </a:r>
            <a:r>
              <a:rPr lang="hu-HU" dirty="0"/>
              <a:t> is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5.6 </a:t>
            </a:r>
            <a:r>
              <a:rPr lang="hu-HU" dirty="0" err="1"/>
              <a:t>million</a:t>
            </a:r>
            <a:r>
              <a:rPr lang="hu-HU" dirty="0"/>
              <a:t> </a:t>
            </a:r>
            <a:r>
              <a:rPr lang="hu-HU" dirty="0" err="1"/>
              <a:t>observations</a:t>
            </a:r>
            <a:r>
              <a:rPr lang="hu-HU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give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a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insight</a:t>
            </a:r>
            <a:r>
              <a:rPr lang="hu-HU" dirty="0"/>
              <a:t>, here is </a:t>
            </a:r>
            <a:r>
              <a:rPr lang="hu-HU" dirty="0" err="1"/>
              <a:t>one</a:t>
            </a:r>
            <a:r>
              <a:rPr lang="hu-HU" dirty="0"/>
              <a:t> pixel </a:t>
            </a:r>
            <a:r>
              <a:rPr lang="hu-HU" dirty="0" err="1"/>
              <a:t>wide</a:t>
            </a:r>
            <a:r>
              <a:rPr lang="hu-HU" dirty="0"/>
              <a:t> is </a:t>
            </a:r>
            <a:r>
              <a:rPr lang="hu-HU" dirty="0" err="1"/>
              <a:t>what</a:t>
            </a:r>
            <a:r>
              <a:rPr lang="hu-HU" dirty="0"/>
              <a:t> I </a:t>
            </a:r>
            <a:r>
              <a:rPr lang="hu-HU" dirty="0" err="1"/>
              <a:t>showed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earlier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bottem</a:t>
            </a:r>
            <a:r>
              <a:rPr lang="hu-HU" dirty="0"/>
              <a:t> is </a:t>
            </a:r>
            <a:r>
              <a:rPr lang="hu-HU" dirty="0" err="1"/>
              <a:t>still</a:t>
            </a:r>
            <a:r>
              <a:rPr lang="hu-HU" dirty="0"/>
              <a:t> a </a:t>
            </a:r>
            <a:r>
              <a:rPr lang="hu-HU" dirty="0" err="1"/>
              <a:t>fifth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entire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.</a:t>
            </a:r>
          </a:p>
          <a:p>
            <a:r>
              <a:rPr lang="hu-HU" dirty="0"/>
              <a:t>The </a:t>
            </a:r>
            <a:r>
              <a:rPr lang="hu-HU" dirty="0" err="1"/>
              <a:t>bottom</a:t>
            </a:r>
            <a:r>
              <a:rPr lang="hu-HU" dirty="0"/>
              <a:t> </a:t>
            </a:r>
            <a:r>
              <a:rPr lang="hu-HU" dirty="0" err="1"/>
              <a:t>plot</a:t>
            </a:r>
            <a:r>
              <a:rPr lang="hu-HU" dirty="0"/>
              <a:t> shows </a:t>
            </a:r>
            <a:r>
              <a:rPr lang="hu-HU" dirty="0" err="1"/>
              <a:t>only</a:t>
            </a:r>
            <a:r>
              <a:rPr lang="hu-HU" dirty="0"/>
              <a:t> a </a:t>
            </a:r>
            <a:r>
              <a:rPr lang="hu-HU" dirty="0" err="1"/>
              <a:t>fifth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observations</a:t>
            </a:r>
            <a:r>
              <a:rPr lang="hu-HU" dirty="0"/>
              <a:t>.</a:t>
            </a:r>
          </a:p>
          <a:p>
            <a:r>
              <a:rPr lang="hu-HU" dirty="0"/>
              <a:t>The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is </a:t>
            </a:r>
            <a:r>
              <a:rPr lang="hu-HU" dirty="0" err="1"/>
              <a:t>shown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top </a:t>
            </a:r>
            <a:r>
              <a:rPr lang="hu-HU" dirty="0" err="1"/>
              <a:t>plot</a:t>
            </a:r>
            <a:r>
              <a:rPr lang="hu-HU" dirty="0"/>
              <a:t>. </a:t>
            </a:r>
            <a:r>
              <a:rPr lang="hu-HU" dirty="0" err="1"/>
              <a:t>So</a:t>
            </a:r>
            <a:r>
              <a:rPr lang="hu-HU" dirty="0"/>
              <a:t> I </a:t>
            </a:r>
            <a:r>
              <a:rPr lang="hu-HU" dirty="0" err="1"/>
              <a:t>hope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got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6917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evolutionary</a:t>
            </a:r>
            <a:r>
              <a:rPr lang="hu-HU" dirty="0"/>
              <a:t> </a:t>
            </a:r>
            <a:r>
              <a:rPr lang="hu-HU" dirty="0" err="1"/>
              <a:t>search</a:t>
            </a:r>
            <a:endParaRPr lang="hu-HU" dirty="0"/>
          </a:p>
          <a:p>
            <a:endParaRPr lang="hu-HU" dirty="0"/>
          </a:p>
          <a:p>
            <a:r>
              <a:rPr lang="hu-HU" dirty="0"/>
              <a:t>And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motivation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decrease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computation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5614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before</a:t>
            </a:r>
            <a:r>
              <a:rPr lang="hu-HU" dirty="0"/>
              <a:t>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a </a:t>
            </a:r>
            <a:r>
              <a:rPr lang="hu-HU" dirty="0" err="1"/>
              <a:t>short</a:t>
            </a:r>
            <a:r>
              <a:rPr lang="hu-HU" dirty="0"/>
              <a:t> </a:t>
            </a:r>
            <a:r>
              <a:rPr lang="hu-HU" dirty="0" err="1"/>
              <a:t>screencast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</a:t>
            </a:r>
            <a:r>
              <a:rPr lang="hu-HU" dirty="0" err="1"/>
              <a:t>deployment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most </a:t>
            </a:r>
            <a:r>
              <a:rPr lang="hu-HU" dirty="0" err="1"/>
              <a:t>people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think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complicated</a:t>
            </a:r>
            <a:r>
              <a:rPr lang="hu-HU" dirty="0"/>
              <a:t> </a:t>
            </a:r>
            <a:r>
              <a:rPr lang="hu-HU" dirty="0" err="1"/>
              <a:t>thing</a:t>
            </a:r>
            <a:r>
              <a:rPr lang="hu-HU" dirty="0"/>
              <a:t>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isn’t</a:t>
            </a:r>
            <a:r>
              <a:rPr lang="hu-HU" dirty="0"/>
              <a:t>. </a:t>
            </a:r>
          </a:p>
          <a:p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our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case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whole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deployment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process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driven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Python script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creates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initializes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proper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amount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Virtual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Machines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Cloud and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distributes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has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be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done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once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endParaRPr lang="hu-HU" dirty="0"/>
          </a:p>
          <a:p>
            <a:r>
              <a:rPr lang="hu-HU" dirty="0" err="1"/>
              <a:t>But</a:t>
            </a:r>
            <a:r>
              <a:rPr lang="hu-HU" dirty="0"/>
              <a:t> I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wanted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a </a:t>
            </a:r>
            <a:r>
              <a:rPr lang="hu-HU" dirty="0" err="1"/>
              <a:t>better</a:t>
            </a:r>
            <a:r>
              <a:rPr lang="hu-HU" dirty="0"/>
              <a:t> idea of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happens</a:t>
            </a:r>
            <a:r>
              <a:rPr lang="hu-HU" dirty="0"/>
              <a:t> </a:t>
            </a:r>
            <a:r>
              <a:rPr lang="hu-HU" dirty="0" err="1"/>
              <a:t>behind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scene</a:t>
            </a:r>
            <a:r>
              <a:rPr lang="hu-HU" dirty="0"/>
              <a:t>.</a:t>
            </a:r>
          </a:p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video </a:t>
            </a:r>
            <a:r>
              <a:rPr lang="hu-HU" dirty="0" err="1"/>
              <a:t>finished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maximum </a:t>
            </a:r>
            <a:r>
              <a:rPr lang="hu-HU" dirty="0" err="1"/>
              <a:t>advantage</a:t>
            </a:r>
            <a:r>
              <a:rPr lang="hu-HU" dirty="0"/>
              <a:t> of </a:t>
            </a:r>
            <a:r>
              <a:rPr lang="hu-HU" dirty="0" err="1"/>
              <a:t>parallelism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as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instances</a:t>
            </a:r>
            <a:r>
              <a:rPr lang="hu-HU" dirty="0"/>
              <a:t> as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population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 in </a:t>
            </a:r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Evolutionary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.</a:t>
            </a:r>
          </a:p>
          <a:p>
            <a:r>
              <a:rPr lang="hu-HU" dirty="0"/>
              <a:t>Of </a:t>
            </a:r>
            <a:r>
              <a:rPr lang="hu-HU" dirty="0" err="1"/>
              <a:t>course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advantage</a:t>
            </a:r>
            <a:r>
              <a:rPr lang="hu-HU" dirty="0"/>
              <a:t> of </a:t>
            </a:r>
            <a:r>
              <a:rPr lang="hu-HU" dirty="0" err="1"/>
              <a:t>parallelism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equal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did</a:t>
            </a:r>
            <a:r>
              <a:rPr lang="hu-HU" dirty="0"/>
              <a:t> I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? </a:t>
            </a:r>
            <a:r>
              <a:rPr lang="hu-HU" dirty="0" err="1"/>
              <a:t>Because</a:t>
            </a:r>
            <a:r>
              <a:rPr lang="hu-HU" dirty="0"/>
              <a:t> I </a:t>
            </a:r>
            <a:r>
              <a:rPr lang="hu-HU" dirty="0" err="1"/>
              <a:t>want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run</a:t>
            </a:r>
            <a:r>
              <a:rPr lang="hu-HU" dirty="0"/>
              <a:t> </a:t>
            </a:r>
            <a:r>
              <a:rPr lang="hu-HU" dirty="0" err="1"/>
              <a:t>something</a:t>
            </a:r>
            <a:r>
              <a:rPr lang="hu-HU" dirty="0"/>
              <a:t> in parallel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machines</a:t>
            </a:r>
            <a:r>
              <a:rPr lang="hu-HU" dirty="0"/>
              <a:t> and </a:t>
            </a:r>
            <a:r>
              <a:rPr lang="hu-HU" dirty="0" err="1"/>
              <a:t>shortly</a:t>
            </a:r>
            <a:r>
              <a:rPr lang="hu-HU" dirty="0"/>
              <a:t> I am </a:t>
            </a:r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tell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why</a:t>
            </a:r>
            <a:r>
              <a:rPr lang="hu-HU" dirty="0"/>
              <a:t>,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5713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cloud</a:t>
            </a:r>
            <a:endParaRPr lang="hu-HU" dirty="0"/>
          </a:p>
          <a:p>
            <a:pPr marL="228600" indent="-228600">
              <a:buAutoNum type="arabicPeriod"/>
            </a:pPr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Machines</a:t>
            </a:r>
            <a:r>
              <a:rPr lang="hu-HU" dirty="0"/>
              <a:t> (as </a:t>
            </a:r>
            <a:r>
              <a:rPr lang="hu-HU" dirty="0" err="1"/>
              <a:t>many</a:t>
            </a:r>
            <a:r>
              <a:rPr lang="hu-HU" dirty="0"/>
              <a:t> as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population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)</a:t>
            </a:r>
          </a:p>
          <a:p>
            <a:pPr marL="228600" indent="-228600">
              <a:buAutoNum type="arabicPeriod"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Driver, </a:t>
            </a:r>
            <a:r>
              <a:rPr lang="hu-HU" dirty="0" err="1"/>
              <a:t>who</a:t>
            </a:r>
            <a:r>
              <a:rPr lang="hu-HU" dirty="0"/>
              <a:t> </a:t>
            </a:r>
            <a:r>
              <a:rPr lang="hu-HU" dirty="0" err="1"/>
              <a:t>initializes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whole</a:t>
            </a:r>
            <a:r>
              <a:rPr lang="hu-HU" dirty="0"/>
              <a:t> </a:t>
            </a:r>
            <a:r>
              <a:rPr lang="hu-HU" dirty="0" err="1"/>
              <a:t>cluster</a:t>
            </a:r>
            <a:r>
              <a:rPr lang="hu-HU" dirty="0"/>
              <a:t> (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take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)</a:t>
            </a:r>
          </a:p>
          <a:p>
            <a:pPr marL="228600" indent="-228600">
              <a:buAutoNum type="arabicPeriod"/>
            </a:pP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creates</a:t>
            </a:r>
            <a:r>
              <a:rPr lang="hu-HU" dirty="0"/>
              <a:t> a </a:t>
            </a:r>
            <a:r>
              <a:rPr lang="hu-HU" dirty="0" err="1"/>
              <a:t>Neural</a:t>
            </a:r>
            <a:r>
              <a:rPr lang="hu-HU" dirty="0"/>
              <a:t> Network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r>
              <a:rPr lang="hu-HU" dirty="0"/>
              <a:t>.</a:t>
            </a:r>
          </a:p>
          <a:p>
            <a:pPr marL="228600" indent="-228600">
              <a:buAutoNum type="arabicPeriod"/>
            </a:pP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, and of </a:t>
            </a:r>
            <a:r>
              <a:rPr lang="hu-HU" dirty="0" err="1"/>
              <a:t>course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weights</a:t>
            </a:r>
            <a:r>
              <a:rPr lang="hu-HU" dirty="0"/>
              <a:t>. (</a:t>
            </a:r>
            <a:r>
              <a:rPr lang="hu-HU" dirty="0" err="1"/>
              <a:t>Well</a:t>
            </a:r>
            <a:r>
              <a:rPr lang="hu-HU" dirty="0"/>
              <a:t> of </a:t>
            </a:r>
            <a:r>
              <a:rPr lang="hu-HU" dirty="0" err="1"/>
              <a:t>course</a:t>
            </a:r>
            <a:r>
              <a:rPr lang="hu-HU" dirty="0"/>
              <a:t> </a:t>
            </a:r>
            <a:r>
              <a:rPr lang="hu-HU" dirty="0" err="1"/>
              <a:t>these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just</a:t>
            </a:r>
            <a:r>
              <a:rPr lang="hu-HU" dirty="0"/>
              <a:t> random </a:t>
            </a:r>
            <a:r>
              <a:rPr lang="hu-HU" dirty="0" err="1"/>
              <a:t>guests</a:t>
            </a:r>
            <a:r>
              <a:rPr lang="hu-HU" dirty="0"/>
              <a:t>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3035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demonstrate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usability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approach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chose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forex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market –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Euro USD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exchange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tausend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now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a minute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resolution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had 5.6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million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observations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711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The driver takes care </a:t>
            </a:r>
            <a:r>
              <a:rPr lang="hu-HU" dirty="0"/>
              <a:t>of</a:t>
            </a:r>
            <a:r>
              <a:rPr lang="en-GB" dirty="0"/>
              <a:t> the selection, the crossover</a:t>
            </a:r>
            <a:r>
              <a:rPr lang="hu-HU" dirty="0"/>
              <a:t>,</a:t>
            </a:r>
            <a:r>
              <a:rPr lang="en-GB" dirty="0"/>
              <a:t> and the mutation (these are the less </a:t>
            </a:r>
            <a:r>
              <a:rPr lang="hu-HU" dirty="0" err="1"/>
              <a:t>computation-intensive</a:t>
            </a:r>
            <a:r>
              <a:rPr lang="en-GB" dirty="0"/>
              <a:t> tasks)</a:t>
            </a:r>
          </a:p>
          <a:p>
            <a:pPr marL="228600" indent="-228600">
              <a:buAutoNum type="arabicPeriod"/>
            </a:pPr>
            <a:r>
              <a:rPr lang="en-GB" dirty="0"/>
              <a:t>And the workers do the </a:t>
            </a:r>
            <a:r>
              <a:rPr lang="hu-HU" dirty="0" err="1"/>
              <a:t>computation-intensive</a:t>
            </a:r>
            <a:r>
              <a:rPr lang="en-GB" dirty="0"/>
              <a:t> part of the task (which if I have a huge amount of data it can take a while)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4394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workers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?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compute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output of </a:t>
            </a:r>
            <a:r>
              <a:rPr lang="hu-HU" dirty="0" err="1"/>
              <a:t>the</a:t>
            </a:r>
            <a:r>
              <a:rPr lang="hu-HU" dirty="0"/>
              <a:t> f(</a:t>
            </a:r>
            <a:r>
              <a:rPr lang="hu-HU" dirty="0" err="1"/>
              <a:t>x,w</a:t>
            </a:r>
            <a:r>
              <a:rPr lang="hu-HU" dirty="0"/>
              <a:t>) function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observation</a:t>
            </a:r>
            <a:r>
              <a:rPr lang="hu-HU" dirty="0"/>
              <a:t> and </a:t>
            </a:r>
            <a:r>
              <a:rPr lang="hu-HU" dirty="0" err="1"/>
              <a:t>compute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fitness</a:t>
            </a:r>
            <a:r>
              <a:rPr lang="hu-HU" dirty="0"/>
              <a:t> </a:t>
            </a:r>
            <a:r>
              <a:rPr lang="hu-HU" dirty="0" err="1"/>
              <a:t>score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– </a:t>
            </a:r>
            <a:r>
              <a:rPr lang="hu-HU" dirty="0" err="1"/>
              <a:t>which</a:t>
            </a:r>
            <a:r>
              <a:rPr lang="hu-HU" dirty="0"/>
              <a:t> is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total</a:t>
            </a:r>
            <a:r>
              <a:rPr lang="hu-HU" dirty="0"/>
              <a:t> </a:t>
            </a:r>
            <a:r>
              <a:rPr lang="hu-HU" dirty="0" err="1"/>
              <a:t>gain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trades. (</a:t>
            </a:r>
            <a:r>
              <a:rPr lang="hu-HU" dirty="0" err="1"/>
              <a:t>let’s</a:t>
            </a:r>
            <a:r>
              <a:rPr lang="hu-HU" dirty="0"/>
              <a:t> </a:t>
            </a:r>
            <a:r>
              <a:rPr lang="hu-HU" dirty="0" err="1"/>
              <a:t>say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profit)</a:t>
            </a:r>
          </a:p>
          <a:p>
            <a:pPr marL="228600" indent="-228600">
              <a:buAutoNum type="arabicPeriod"/>
            </a:pP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takes</a:t>
            </a:r>
            <a:r>
              <a:rPr lang="hu-HU" dirty="0"/>
              <a:t> a </a:t>
            </a:r>
            <a:r>
              <a:rPr lang="hu-HU" dirty="0" err="1"/>
              <a:t>while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worker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.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result</a:t>
            </a:r>
            <a:r>
              <a:rPr lang="hu-HU" dirty="0"/>
              <a:t> of </a:t>
            </a:r>
            <a:r>
              <a:rPr lang="hu-HU" dirty="0" err="1"/>
              <a:t>every</a:t>
            </a:r>
            <a:r>
              <a:rPr lang="hu-HU" dirty="0"/>
              <a:t> F(</a:t>
            </a:r>
            <a:r>
              <a:rPr lang="hu-HU" dirty="0" err="1"/>
              <a:t>x,w</a:t>
            </a:r>
            <a:r>
              <a:rPr lang="hu-HU" dirty="0"/>
              <a:t>) and </a:t>
            </a: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calculate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fitness</a:t>
            </a:r>
            <a:r>
              <a:rPr lang="hu-HU" dirty="0"/>
              <a:t> </a:t>
            </a:r>
            <a:r>
              <a:rPr lang="hu-HU" dirty="0" err="1"/>
              <a:t>score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.</a:t>
            </a:r>
          </a:p>
          <a:p>
            <a:pPr marL="228600" indent="-228600">
              <a:buAutoNum type="arabicPeriod"/>
            </a:pP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immediately</a:t>
            </a:r>
            <a:r>
              <a:rPr lang="hu-HU" dirty="0"/>
              <a:t> </a:t>
            </a:r>
            <a:r>
              <a:rPr lang="hu-HU" dirty="0" err="1"/>
              <a:t>after</a:t>
            </a:r>
            <a:r>
              <a:rPr lang="hu-HU" dirty="0"/>
              <a:t> a </a:t>
            </a:r>
            <a:r>
              <a:rPr lang="hu-HU" dirty="0" err="1"/>
              <a:t>Worker</a:t>
            </a:r>
            <a:r>
              <a:rPr lang="hu-HU" dirty="0"/>
              <a:t> </a:t>
            </a:r>
            <a:r>
              <a:rPr lang="hu-HU" dirty="0" err="1"/>
              <a:t>finished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job</a:t>
            </a:r>
            <a:r>
              <a:rPr lang="hu-HU" dirty="0"/>
              <a:t>,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sends</a:t>
            </a:r>
            <a:r>
              <a:rPr lang="hu-HU" dirty="0"/>
              <a:t> back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fitness</a:t>
            </a:r>
            <a:r>
              <a:rPr lang="hu-HU" dirty="0"/>
              <a:t> </a:t>
            </a:r>
            <a:r>
              <a:rPr lang="hu-HU" dirty="0" err="1"/>
              <a:t>score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driver,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holds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in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memory</a:t>
            </a:r>
            <a:r>
              <a:rPr lang="hu-HU" dirty="0"/>
              <a:t>.</a:t>
            </a:r>
          </a:p>
          <a:p>
            <a:pPr marL="228600" indent="-228600">
              <a:buAutoNum type="arabicPeriod"/>
            </a:pPr>
            <a:r>
              <a:rPr lang="hu-HU" dirty="0" err="1"/>
              <a:t>Sorts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fitness</a:t>
            </a:r>
            <a:r>
              <a:rPr lang="hu-HU" dirty="0"/>
              <a:t> </a:t>
            </a:r>
            <a:r>
              <a:rPr lang="hu-HU" dirty="0" err="1"/>
              <a:t>score</a:t>
            </a:r>
            <a:r>
              <a:rPr lang="hu-HU" dirty="0"/>
              <a:t>.</a:t>
            </a:r>
          </a:p>
          <a:p>
            <a:pPr marL="228600" indent="-228600">
              <a:buAutoNum type="arabicPeriod"/>
            </a:pP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apply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sort of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mechanism</a:t>
            </a:r>
            <a:r>
              <a:rPr lang="hu-HU" dirty="0"/>
              <a:t>. (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,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or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two</a:t>
            </a:r>
            <a:r>
              <a:rPr lang="hu-HU" dirty="0"/>
              <a:t>)</a:t>
            </a:r>
          </a:p>
          <a:p>
            <a:pPr marL="228600" indent="-228600">
              <a:buAutoNum type="arabicPeriod"/>
            </a:pPr>
            <a:r>
              <a:rPr lang="hu-HU" dirty="0" err="1"/>
              <a:t>Apply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crossover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(or </a:t>
            </a:r>
            <a:r>
              <a:rPr lang="hu-HU" dirty="0" err="1"/>
              <a:t>not</a:t>
            </a:r>
            <a:r>
              <a:rPr lang="hu-HU" dirty="0"/>
              <a:t>)</a:t>
            </a:r>
          </a:p>
          <a:p>
            <a:pPr marL="228600" indent="-228600">
              <a:buAutoNum type="arabicPeriod"/>
            </a:pPr>
            <a:r>
              <a:rPr lang="hu-HU" dirty="0" err="1"/>
              <a:t>Mutate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candidates</a:t>
            </a:r>
            <a:r>
              <a:rPr lang="hu-HU" dirty="0"/>
              <a:t> a </a:t>
            </a:r>
            <a:r>
              <a:rPr lang="hu-HU" dirty="0" err="1"/>
              <a:t>little</a:t>
            </a:r>
            <a:r>
              <a:rPr lang="hu-HU" dirty="0"/>
              <a:t> bit</a:t>
            </a:r>
          </a:p>
          <a:p>
            <a:pPr marL="228600" indent="-228600">
              <a:buAutoNum type="arabicPeriod"/>
            </a:pPr>
            <a:r>
              <a:rPr lang="hu-HU" dirty="0" err="1"/>
              <a:t>Distribute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candidates</a:t>
            </a:r>
            <a:r>
              <a:rPr lang="hu-HU" dirty="0"/>
              <a:t> again </a:t>
            </a:r>
            <a:r>
              <a:rPr lang="hu-HU" dirty="0" err="1"/>
              <a:t>among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workers</a:t>
            </a:r>
            <a:endParaRPr lang="hu-HU" dirty="0"/>
          </a:p>
          <a:p>
            <a:pPr marL="228600" indent="-228600">
              <a:buAutoNum type="arabicPeriod"/>
            </a:pPr>
            <a:r>
              <a:rPr lang="hu-HU" dirty="0" err="1"/>
              <a:t>Until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reaches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predefined</a:t>
            </a:r>
            <a:r>
              <a:rPr lang="hu-HU" dirty="0"/>
              <a:t> stop </a:t>
            </a:r>
            <a:r>
              <a:rPr lang="hu-HU" dirty="0" err="1"/>
              <a:t>criteria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317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Repeat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process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until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reaches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some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predefined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value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while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hopefully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find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better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and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better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solutions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)</a:t>
            </a:r>
            <a:endParaRPr lang="hu-HU" sz="12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0761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Of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course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overfitting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occur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tested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method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two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ways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First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split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train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test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Second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split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train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a test, and a holdout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and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continued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evolutionary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search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as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new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coming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in.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arrived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5646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FontTx/>
              <a:buNone/>
            </a:pP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Let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show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you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an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animation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The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line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equity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(or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gain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trades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what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want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maximize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blue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line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given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given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instrument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hu-HU" sz="12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0" indent="0" algn="l">
              <a:lnSpc>
                <a:spcPct val="100000"/>
              </a:lnSpc>
              <a:buFontTx/>
              <a:buNone/>
            </a:pP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short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animation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shows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how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change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Equity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orange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line)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through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evolution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0" indent="0" algn="l">
              <a:lnSpc>
                <a:spcPct val="100000"/>
              </a:lnSpc>
              <a:buFontTx/>
              <a:buNone/>
            </a:pP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plot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shows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only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short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slice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whole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series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pPr marL="0" indent="0" algn="l">
              <a:lnSpc>
                <a:spcPct val="100000"/>
              </a:lnSpc>
              <a:buFontTx/>
              <a:buNone/>
            </a:pP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you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could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very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good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4670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Let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show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you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an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animation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The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line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equity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(or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gain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trades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what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want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to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maximize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blue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line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given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price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given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instrument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Now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interesting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thing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is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that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learned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relationship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between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past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and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trading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action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remains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profitable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unseen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test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sample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without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any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modification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neural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network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(The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vertical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line shows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end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training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sample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hu-H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did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a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lot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tests.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Examine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distribution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of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trades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compared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train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and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the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test </a:t>
            </a:r>
            <a:r>
              <a:rPr lang="hu-HU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distribution</a:t>
            </a:r>
            <a:r>
              <a:rPr lang="hu-HU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dirty="0"/>
              <a:t>We want to show that this sort of </a:t>
            </a:r>
            <a:r>
              <a:rPr lang="hu-HU" dirty="0"/>
              <a:t>Neuro </a:t>
            </a:r>
            <a:r>
              <a:rPr lang="hu-HU" dirty="0" err="1"/>
              <a:t>evolution</a:t>
            </a:r>
            <a:r>
              <a:rPr lang="en-GB" dirty="0"/>
              <a:t> can work on financial dataset like EURUSD even if the technology is old and outdated.</a:t>
            </a:r>
          </a:p>
          <a:p>
            <a:endParaRPr lang="en-GB" dirty="0"/>
          </a:p>
          <a:p>
            <a:r>
              <a:rPr lang="en-GB" dirty="0"/>
              <a:t>We were able to make the computation faster using </a:t>
            </a:r>
            <a:r>
              <a:rPr lang="hu-HU" dirty="0" err="1"/>
              <a:t>cloud</a:t>
            </a:r>
            <a:r>
              <a:rPr lang="en-GB" dirty="0"/>
              <a:t> infrastructures. (which is </a:t>
            </a:r>
            <a:r>
              <a:rPr lang="hu-HU" dirty="0" err="1"/>
              <a:t>extremely</a:t>
            </a:r>
            <a:r>
              <a:rPr lang="en-GB" dirty="0"/>
              <a:t> important if we have a huge amount of data)</a:t>
            </a:r>
            <a:endParaRPr lang="hu-HU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5748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Let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 show </a:t>
            </a:r>
            <a:r>
              <a:rPr lang="hu-HU" dirty="0" err="1"/>
              <a:t>you</a:t>
            </a:r>
            <a:r>
              <a:rPr lang="hu-HU" dirty="0"/>
              <a:t> a </a:t>
            </a:r>
            <a:r>
              <a:rPr lang="hu-HU" dirty="0" err="1"/>
              <a:t>picture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8481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Probably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, </a:t>
            </a:r>
            <a:r>
              <a:rPr lang="hu-HU" dirty="0" err="1"/>
              <a:t>but</a:t>
            </a:r>
            <a:r>
              <a:rPr lang="hu-HU" dirty="0"/>
              <a:t> I </a:t>
            </a:r>
            <a:r>
              <a:rPr lang="hu-HU" dirty="0" err="1"/>
              <a:t>wanted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sensible</a:t>
            </a:r>
            <a:r>
              <a:rPr lang="hu-HU" dirty="0"/>
              <a:t> or </a:t>
            </a:r>
            <a:r>
              <a:rPr lang="hu-HU" dirty="0" err="1"/>
              <a:t>stable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solutions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variation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weights</a:t>
            </a:r>
            <a:r>
              <a:rPr lang="hu-HU" dirty="0"/>
              <a:t>.</a:t>
            </a:r>
          </a:p>
          <a:p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second</a:t>
            </a:r>
            <a:r>
              <a:rPr lang="hu-HU" dirty="0"/>
              <a:t> </a:t>
            </a:r>
            <a:r>
              <a:rPr lang="hu-HU" dirty="0" err="1"/>
              <a:t>picture</a:t>
            </a:r>
            <a:r>
              <a:rPr lang="hu-HU" dirty="0"/>
              <a:t> </a:t>
            </a:r>
            <a:r>
              <a:rPr lang="hu-HU" dirty="0" err="1"/>
              <a:t>seems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a </a:t>
            </a:r>
            <a:r>
              <a:rPr lang="hu-HU" dirty="0" err="1"/>
              <a:t>little</a:t>
            </a:r>
            <a:r>
              <a:rPr lang="hu-HU" dirty="0"/>
              <a:t> fuzzy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imagine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distribution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fitness</a:t>
            </a:r>
            <a:r>
              <a:rPr lang="hu-HU" dirty="0"/>
              <a:t> </a:t>
            </a:r>
            <a:r>
              <a:rPr lang="hu-HU" dirty="0" err="1"/>
              <a:t>scores</a:t>
            </a:r>
            <a:r>
              <a:rPr lang="hu-HU" dirty="0"/>
              <a:t>.</a:t>
            </a:r>
          </a:p>
          <a:p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,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watch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orange</a:t>
            </a:r>
            <a:r>
              <a:rPr lang="hu-HU" dirty="0"/>
              <a:t> or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blue</a:t>
            </a:r>
            <a:r>
              <a:rPr lang="hu-HU" dirty="0"/>
              <a:t> </a:t>
            </a:r>
            <a:r>
              <a:rPr lang="hu-HU" dirty="0" err="1"/>
              <a:t>dots</a:t>
            </a:r>
            <a:r>
              <a:rPr lang="hu-HU" dirty="0"/>
              <a:t> </a:t>
            </a:r>
            <a:r>
              <a:rPr lang="hu-HU" dirty="0" err="1"/>
              <a:t>then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see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candidate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fluctuates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values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horizontal</a:t>
            </a:r>
            <a:r>
              <a:rPr lang="hu-HU" dirty="0"/>
              <a:t> </a:t>
            </a:r>
            <a:r>
              <a:rPr lang="hu-HU" dirty="0" err="1"/>
              <a:t>platos</a:t>
            </a:r>
            <a:r>
              <a:rPr lang="hu-HU" dirty="0"/>
              <a:t> </a:t>
            </a:r>
            <a:r>
              <a:rPr lang="hu-HU" dirty="0" err="1"/>
              <a:t>developed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as </a:t>
            </a:r>
            <a:r>
              <a:rPr lang="hu-HU" dirty="0" err="1"/>
              <a:t>well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251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increase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processing</a:t>
            </a:r>
            <a:r>
              <a:rPr lang="hu-HU" dirty="0"/>
              <a:t> </a:t>
            </a:r>
            <a:r>
              <a:rPr lang="hu-HU" dirty="0" err="1"/>
              <a:t>speed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computation</a:t>
            </a:r>
            <a:r>
              <a:rPr lang="hu-HU" dirty="0"/>
              <a:t> </a:t>
            </a:r>
            <a:r>
              <a:rPr lang="hu-HU" dirty="0" err="1"/>
              <a:t>via</a:t>
            </a:r>
            <a:r>
              <a:rPr lang="hu-HU" dirty="0"/>
              <a:t> </a:t>
            </a:r>
            <a:r>
              <a:rPr lang="hu-HU" dirty="0" err="1"/>
              <a:t>parallelizing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searching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.</a:t>
            </a:r>
          </a:p>
          <a:p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is a </a:t>
            </a:r>
            <a:r>
              <a:rPr lang="hu-HU" dirty="0" err="1"/>
              <a:t>metaheuristic</a:t>
            </a:r>
            <a:r>
              <a:rPr lang="hu-HU" dirty="0"/>
              <a:t> and </a:t>
            </a:r>
            <a:r>
              <a:rPr lang="hu-HU" dirty="0" err="1"/>
              <a:t>we</a:t>
            </a:r>
            <a:r>
              <a:rPr lang="hu-HU" dirty="0"/>
              <a:t> had a </a:t>
            </a:r>
            <a:r>
              <a:rPr lang="hu-HU" dirty="0" err="1"/>
              <a:t>couple</a:t>
            </a:r>
            <a:r>
              <a:rPr lang="hu-HU" dirty="0"/>
              <a:t> of </a:t>
            </a:r>
            <a:r>
              <a:rPr lang="hu-HU" dirty="0" err="1"/>
              <a:t>hyperparameters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influence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result</a:t>
            </a:r>
            <a:r>
              <a:rPr lang="hu-HU" dirty="0"/>
              <a:t>.</a:t>
            </a:r>
          </a:p>
          <a:p>
            <a:r>
              <a:rPr lang="hu-HU" dirty="0"/>
              <a:t>I </a:t>
            </a:r>
            <a:r>
              <a:rPr lang="hu-HU" dirty="0" err="1"/>
              <a:t>can</a:t>
            </a:r>
            <a:r>
              <a:rPr lang="hu-HU" dirty="0"/>
              <a:t> mention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net, (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neurons</a:t>
            </a:r>
            <a:r>
              <a:rPr lang="hu-HU" dirty="0"/>
              <a:t>) or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rate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mutation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weight</a:t>
            </a:r>
            <a:r>
              <a:rPr lang="hu-HU" dirty="0"/>
              <a:t>.</a:t>
            </a:r>
          </a:p>
          <a:p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able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try</a:t>
            </a:r>
            <a:r>
              <a:rPr lang="hu-HU" dirty="0"/>
              <a:t> a </a:t>
            </a:r>
            <a:r>
              <a:rPr lang="hu-HU" dirty="0" err="1"/>
              <a:t>lot</a:t>
            </a:r>
            <a:r>
              <a:rPr lang="hu-HU" dirty="0"/>
              <a:t> of </a:t>
            </a:r>
            <a:r>
              <a:rPr lang="hu-HU" dirty="0" err="1"/>
              <a:t>setups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a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.</a:t>
            </a:r>
          </a:p>
          <a:p>
            <a:r>
              <a:rPr lang="hu-HU" dirty="0"/>
              <a:t>And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were</a:t>
            </a:r>
            <a:r>
              <a:rPr lang="hu-HU" dirty="0"/>
              <a:t> </a:t>
            </a:r>
            <a:r>
              <a:rPr lang="hu-HU" dirty="0" err="1"/>
              <a:t>able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run</a:t>
            </a:r>
            <a:r>
              <a:rPr lang="hu-HU" dirty="0"/>
              <a:t> a </a:t>
            </a:r>
            <a:r>
              <a:rPr lang="hu-HU" dirty="0" err="1"/>
              <a:t>longer</a:t>
            </a:r>
            <a:r>
              <a:rPr lang="hu-HU" dirty="0"/>
              <a:t> </a:t>
            </a:r>
            <a:r>
              <a:rPr lang="hu-HU" dirty="0" err="1"/>
              <a:t>experiment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2716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I’d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like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replace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Fully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Connected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Multi-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Layer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Perceptron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Multy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Layer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Convolutional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Network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probably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reach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even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result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 (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while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way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searching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weight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remains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12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12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same</a:t>
            </a:r>
            <a:r>
              <a:rPr lang="hu-HU" sz="120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21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data.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exchange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unknow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unpredictible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price</a:t>
            </a:r>
            <a:r>
              <a:rPr lang="hu-H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words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players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huge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market.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hard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impossible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execute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experiments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controlled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hypotheses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because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circumstances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always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changing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807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.</a:t>
            </a:r>
          </a:p>
          <a:p>
            <a:r>
              <a:rPr lang="hu-HU" dirty="0"/>
              <a:t>The project has a </a:t>
            </a:r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repository</a:t>
            </a:r>
            <a:r>
              <a:rPr lang="hu-HU" dirty="0"/>
              <a:t>.</a:t>
            </a:r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interested</a:t>
            </a:r>
            <a:r>
              <a:rPr lang="hu-HU" dirty="0"/>
              <a:t>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please</a:t>
            </a:r>
            <a:r>
              <a:rPr lang="hu-HU" dirty="0"/>
              <a:t> </a:t>
            </a:r>
            <a:r>
              <a:rPr lang="hu-HU" dirty="0" err="1"/>
              <a:t>feel</a:t>
            </a:r>
            <a:r>
              <a:rPr lang="hu-HU" dirty="0"/>
              <a:t> free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contact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.</a:t>
            </a:r>
          </a:p>
          <a:p>
            <a:endParaRPr lang="hu-HU" dirty="0"/>
          </a:p>
          <a:p>
            <a:r>
              <a:rPr lang="en-GB" dirty="0"/>
              <a:t>We want to show that this sort of </a:t>
            </a:r>
            <a:r>
              <a:rPr lang="hu-HU" dirty="0"/>
              <a:t>Neuro </a:t>
            </a:r>
            <a:r>
              <a:rPr lang="hu-HU" dirty="0" err="1"/>
              <a:t>evolution</a:t>
            </a:r>
            <a:r>
              <a:rPr lang="en-GB" dirty="0"/>
              <a:t> can work on financial dataset like EURUSD even if the technology is old and outdated.</a:t>
            </a:r>
          </a:p>
          <a:p>
            <a:endParaRPr lang="en-GB" dirty="0"/>
          </a:p>
          <a:p>
            <a:r>
              <a:rPr lang="en-GB" dirty="0"/>
              <a:t>We were able to make the computation faster using </a:t>
            </a:r>
            <a:r>
              <a:rPr lang="hu-HU" dirty="0" err="1"/>
              <a:t>cloud</a:t>
            </a:r>
            <a:r>
              <a:rPr lang="en-GB" dirty="0"/>
              <a:t> infrastructures. (which is </a:t>
            </a:r>
            <a:r>
              <a:rPr lang="hu-HU" dirty="0" err="1"/>
              <a:t>extremely</a:t>
            </a:r>
            <a:r>
              <a:rPr lang="en-GB" dirty="0"/>
              <a:t> important if we have a huge amount of data)</a:t>
            </a:r>
          </a:p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56732-1859-4097-A93A-777074D184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question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movement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price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answer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look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like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like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mention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article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 am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going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show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today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part of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articles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wrote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explained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article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main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concept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shared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2686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Instead</a:t>
            </a:r>
            <a:r>
              <a:rPr lang="hu-HU" dirty="0"/>
              <a:t> of </a:t>
            </a:r>
            <a:r>
              <a:rPr lang="hu-HU" dirty="0" err="1"/>
              <a:t>trying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predict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future</a:t>
            </a:r>
            <a:r>
              <a:rPr lang="hu-HU" dirty="0"/>
              <a:t> of a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series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in </a:t>
            </a:r>
            <a:r>
              <a:rPr lang="hu-HU" dirty="0" err="1"/>
              <a:t>time</a:t>
            </a:r>
            <a:r>
              <a:rPr lang="hu-HU" dirty="0"/>
              <a:t> – like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animation</a:t>
            </a:r>
            <a:r>
              <a:rPr lang="hu-HU" dirty="0"/>
              <a:t> shows –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chose</a:t>
            </a:r>
            <a:r>
              <a:rPr lang="hu-HU" dirty="0"/>
              <a:t> </a:t>
            </a:r>
            <a:r>
              <a:rPr lang="hu-HU" dirty="0" err="1"/>
              <a:t>another</a:t>
            </a:r>
            <a:r>
              <a:rPr lang="hu-HU" dirty="0"/>
              <a:t> </a:t>
            </a:r>
            <a:r>
              <a:rPr lang="hu-HU" dirty="0" err="1"/>
              <a:t>approach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846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also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could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classification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annotate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some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labeled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and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 is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itself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approach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drop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useful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data.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point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belong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three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categories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neutral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doesn’t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matter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always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will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be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problematic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562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 </a:t>
            </a:r>
            <a:r>
              <a:rPr lang="hu-HU" dirty="0" err="1"/>
              <a:t>would</a:t>
            </a:r>
            <a:r>
              <a:rPr lang="hu-HU" dirty="0"/>
              <a:t> like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give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an </a:t>
            </a:r>
            <a:r>
              <a:rPr lang="hu-HU" dirty="0" err="1"/>
              <a:t>example</a:t>
            </a:r>
            <a:r>
              <a:rPr lang="hu-HU" dirty="0"/>
              <a:t>.</a:t>
            </a:r>
          </a:p>
          <a:p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,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 very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.</a:t>
            </a:r>
          </a:p>
          <a:p>
            <a:r>
              <a:rPr lang="hu-HU" dirty="0"/>
              <a:t>The </a:t>
            </a:r>
            <a:r>
              <a:rPr lang="hu-HU" dirty="0" err="1"/>
              <a:t>green</a:t>
            </a:r>
            <a:r>
              <a:rPr lang="hu-HU" dirty="0"/>
              <a:t> </a:t>
            </a:r>
            <a:r>
              <a:rPr lang="hu-HU" dirty="0" err="1"/>
              <a:t>area</a:t>
            </a:r>
            <a:r>
              <a:rPr lang="hu-HU" dirty="0"/>
              <a:t> </a:t>
            </a:r>
            <a:r>
              <a:rPr lang="hu-HU" dirty="0" err="1"/>
              <a:t>depict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profit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trade.</a:t>
            </a:r>
          </a:p>
          <a:p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like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maximize</a:t>
            </a:r>
            <a:r>
              <a:rPr lang="hu-HU" dirty="0"/>
              <a:t>.</a:t>
            </a:r>
          </a:p>
          <a:p>
            <a:r>
              <a:rPr lang="hu-HU" dirty="0"/>
              <a:t>In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wouldn’t</a:t>
            </a:r>
            <a:r>
              <a:rPr lang="hu-HU" dirty="0"/>
              <a:t> be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. (or …)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602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But</a:t>
            </a:r>
            <a:r>
              <a:rPr lang="hu-HU" dirty="0"/>
              <a:t> I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highlight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fact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his</a:t>
            </a:r>
            <a:r>
              <a:rPr lang="hu-HU" dirty="0"/>
              <a:t> is </a:t>
            </a:r>
            <a:r>
              <a:rPr lang="hu-HU" dirty="0" err="1"/>
              <a:t>also</a:t>
            </a:r>
            <a:r>
              <a:rPr lang="hu-HU" dirty="0"/>
              <a:t> a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is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so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as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previous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455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fact</a:t>
            </a:r>
            <a:r>
              <a:rPr lang="hu-HU" dirty="0"/>
              <a:t> -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– and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better</a:t>
            </a:r>
            <a:r>
              <a:rPr lang="hu-HU" dirty="0"/>
              <a:t> </a:t>
            </a:r>
            <a:r>
              <a:rPr lang="hu-HU" dirty="0" err="1"/>
              <a:t>solutions</a:t>
            </a:r>
            <a:r>
              <a:rPr lang="hu-HU" dirty="0"/>
              <a:t> </a:t>
            </a:r>
            <a:r>
              <a:rPr lang="hu-HU" dirty="0" err="1"/>
              <a:t>exist</a:t>
            </a:r>
            <a:r>
              <a:rPr lang="hu-HU" dirty="0"/>
              <a:t> – and </a:t>
            </a:r>
            <a:r>
              <a:rPr lang="hu-HU" dirty="0" err="1"/>
              <a:t>this</a:t>
            </a:r>
            <a:r>
              <a:rPr lang="hu-HU" dirty="0"/>
              <a:t> is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trying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programmatically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094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0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9.gif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hyperlink" Target="http://www.sztaki.hu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969" y="1763204"/>
            <a:ext cx="8390042" cy="1449788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hu-HU" sz="4400" dirty="0"/>
              <a:t> 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56731" y="1938003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969" y="3210548"/>
            <a:ext cx="8390038" cy="2494216"/>
          </a:xfrm>
        </p:spPr>
        <p:txBody>
          <a:bodyPr rtlCol="0"/>
          <a:lstStyle/>
          <a:p>
            <a:pPr rtl="0"/>
            <a:r>
              <a:rPr lang="hu-HU" dirty="0"/>
              <a:t> 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2198" y="4402490"/>
            <a:ext cx="4508500" cy="660488"/>
          </a:xfrm>
        </p:spPr>
        <p:txBody>
          <a:bodyPr rtlCol="0" anchor="t">
            <a:normAutofit/>
          </a:bodyPr>
          <a:lstStyle/>
          <a:p>
            <a:r>
              <a:rPr lang="en-GB" dirty="0"/>
              <a:t>SZTAKI Institute for Computer Science and Control</a:t>
            </a:r>
            <a:endParaRPr lang="hu-HU" dirty="0"/>
          </a:p>
        </p:txBody>
      </p:sp>
      <p:pic>
        <p:nvPicPr>
          <p:cNvPr id="51" name="Kép helye 50">
            <a:extLst>
              <a:ext uri="{FF2B5EF4-FFF2-40B4-BE49-F238E27FC236}">
                <a16:creationId xmlns:a16="http://schemas.microsoft.com/office/drawing/2014/main" id="{0BC42531-EDB2-4E82-9CA9-89768E8C9B39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321" y="2221544"/>
            <a:ext cx="1381125" cy="561975"/>
          </a:xfrm>
        </p:spPr>
      </p:pic>
      <p:sp>
        <p:nvSpPr>
          <p:cNvPr id="11" name="Cím 2">
            <a:extLst>
              <a:ext uri="{FF2B5EF4-FFF2-40B4-BE49-F238E27FC236}">
                <a16:creationId xmlns:a16="http://schemas.microsoft.com/office/drawing/2014/main" id="{D67E10A7-3971-4106-AF90-6386A879C3B9}"/>
              </a:ext>
            </a:extLst>
          </p:cNvPr>
          <p:cNvSpPr txBox="1">
            <a:spLocks/>
          </p:cNvSpPr>
          <p:nvPr/>
        </p:nvSpPr>
        <p:spPr>
          <a:xfrm>
            <a:off x="2886495" y="1396772"/>
            <a:ext cx="7202783" cy="1449788"/>
          </a:xfrm>
          <a:prstGeom prst="rect">
            <a:avLst/>
          </a:prstGeom>
          <a:noFill/>
        </p:spPr>
        <p:txBody>
          <a:bodyPr vert="horz" lIns="288000" tIns="45720" rIns="2160000" bIns="14400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hu-HU" sz="2400" dirty="0"/>
              <a:t>Pintye István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E896E8C-B4B8-51A8-578D-B01110DA64C6}"/>
              </a:ext>
            </a:extLst>
          </p:cNvPr>
          <p:cNvSpPr txBox="1"/>
          <p:nvPr/>
        </p:nvSpPr>
        <p:spPr>
          <a:xfrm>
            <a:off x="1469575" y="2839637"/>
            <a:ext cx="6592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4000" dirty="0">
                <a:solidFill>
                  <a:schemeClr val="bg1"/>
                </a:solidFill>
              </a:rPr>
              <a:t>L</a:t>
            </a:r>
            <a:r>
              <a:rPr lang="en-GB" sz="4000" dirty="0" err="1">
                <a:solidFill>
                  <a:schemeClr val="bg1"/>
                </a:solidFill>
              </a:rPr>
              <a:t>aboratory</a:t>
            </a:r>
            <a:r>
              <a:rPr lang="en-GB" sz="4000" dirty="0">
                <a:solidFill>
                  <a:schemeClr val="bg1"/>
                </a:solidFill>
              </a:rPr>
              <a:t> of Parallel and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27392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Our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approach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9BB7549-0A9F-EBBA-BDDE-DD1FD13F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p:sp>
        <p:nvSpPr>
          <p:cNvPr id="5" name="Szöveg helye 14">
            <a:extLst>
              <a:ext uri="{FF2B5EF4-FFF2-40B4-BE49-F238E27FC236}">
                <a16:creationId xmlns:a16="http://schemas.microsoft.com/office/drawing/2014/main" id="{2FCE8A37-8617-9C6A-190D-ECAB609A63F5}"/>
              </a:ext>
            </a:extLst>
          </p:cNvPr>
          <p:cNvSpPr txBox="1">
            <a:spLocks/>
          </p:cNvSpPr>
          <p:nvPr/>
        </p:nvSpPr>
        <p:spPr>
          <a:xfrm>
            <a:off x="541246" y="1268791"/>
            <a:ext cx="10988144" cy="181745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Instead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annotating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low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entry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trades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high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trade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manually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automatically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our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objective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function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maximize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distance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between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based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itself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08A7FB09-4FD5-A56A-AFC6-6F6C89E1D070}"/>
              </a:ext>
            </a:extLst>
          </p:cNvPr>
          <p:cNvCxnSpPr>
            <a:cxnSpLocks/>
          </p:cNvCxnSpPr>
          <p:nvPr/>
        </p:nvCxnSpPr>
        <p:spPr>
          <a:xfrm>
            <a:off x="3275463" y="3780430"/>
            <a:ext cx="2428615" cy="2549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2776FA6-FF31-2BF6-E4EA-FC609377C428}"/>
              </a:ext>
            </a:extLst>
          </p:cNvPr>
          <p:cNvCxnSpPr>
            <a:cxnSpLocks/>
          </p:cNvCxnSpPr>
          <p:nvPr/>
        </p:nvCxnSpPr>
        <p:spPr>
          <a:xfrm flipH="1">
            <a:off x="5716172" y="4236107"/>
            <a:ext cx="2645797" cy="2102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5668B033-2E42-FECA-ADE0-81D1BE6515A6}"/>
              </a:ext>
            </a:extLst>
          </p:cNvPr>
          <p:cNvCxnSpPr>
            <a:cxnSpLocks/>
          </p:cNvCxnSpPr>
          <p:nvPr/>
        </p:nvCxnSpPr>
        <p:spPr>
          <a:xfrm flipH="1" flipV="1">
            <a:off x="8345039" y="4236107"/>
            <a:ext cx="281168" cy="5133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Kép 15">
            <a:extLst>
              <a:ext uri="{FF2B5EF4-FFF2-40B4-BE49-F238E27FC236}">
                <a16:creationId xmlns:a16="http://schemas.microsoft.com/office/drawing/2014/main" id="{D7B5C5F8-F2B9-227E-B6AE-9CC9F05F8B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4036" y="6414994"/>
            <a:ext cx="301090" cy="397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1CBE7790-B6CA-143B-C102-92EE21DEEC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17" y="3264214"/>
            <a:ext cx="301090" cy="39787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07D2392-7786-80F3-3BF1-F199C40A36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4" y="3266978"/>
            <a:ext cx="301090" cy="397870"/>
          </a:xfrm>
          <a:prstGeom prst="rect">
            <a:avLst/>
          </a:prstGeom>
        </p:spPr>
      </p:pic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32D2C586-F345-6564-608A-E350EF35E0CB}"/>
              </a:ext>
            </a:extLst>
          </p:cNvPr>
          <p:cNvCxnSpPr>
            <a:cxnSpLocks/>
          </p:cNvCxnSpPr>
          <p:nvPr/>
        </p:nvCxnSpPr>
        <p:spPr>
          <a:xfrm>
            <a:off x="5716173" y="4236097"/>
            <a:ext cx="0" cy="2091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1D75B8E0-A43D-C05B-A97C-3060C3212106}"/>
              </a:ext>
            </a:extLst>
          </p:cNvPr>
          <p:cNvCxnSpPr>
            <a:cxnSpLocks/>
          </p:cNvCxnSpPr>
          <p:nvPr/>
        </p:nvCxnSpPr>
        <p:spPr>
          <a:xfrm>
            <a:off x="700187" y="6338463"/>
            <a:ext cx="50087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A996770C-F3CD-2CE1-17D8-6E64F855AAE4}"/>
              </a:ext>
            </a:extLst>
          </p:cNvPr>
          <p:cNvCxnSpPr>
            <a:cxnSpLocks/>
          </p:cNvCxnSpPr>
          <p:nvPr/>
        </p:nvCxnSpPr>
        <p:spPr>
          <a:xfrm>
            <a:off x="8361969" y="4236107"/>
            <a:ext cx="0" cy="2102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BA385FE4-E71A-12B8-7CCC-23843CB9B5E2}"/>
              </a:ext>
            </a:extLst>
          </p:cNvPr>
          <p:cNvCxnSpPr>
            <a:cxnSpLocks/>
          </p:cNvCxnSpPr>
          <p:nvPr/>
        </p:nvCxnSpPr>
        <p:spPr>
          <a:xfrm>
            <a:off x="542952" y="4236487"/>
            <a:ext cx="78190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4E5529EB-206D-B7E7-CBAD-43E756C26AB2}"/>
              </a:ext>
            </a:extLst>
          </p:cNvPr>
          <p:cNvSpPr/>
          <p:nvPr/>
        </p:nvSpPr>
        <p:spPr>
          <a:xfrm>
            <a:off x="5721008" y="4236107"/>
            <a:ext cx="2648217" cy="2102346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Szöveg helye 14">
            <a:extLst>
              <a:ext uri="{FF2B5EF4-FFF2-40B4-BE49-F238E27FC236}">
                <a16:creationId xmlns:a16="http://schemas.microsoft.com/office/drawing/2014/main" id="{6C74CE7F-936C-0A69-D4DD-81FF6B201DE7}"/>
              </a:ext>
            </a:extLst>
          </p:cNvPr>
          <p:cNvSpPr txBox="1">
            <a:spLocks/>
          </p:cNvSpPr>
          <p:nvPr/>
        </p:nvSpPr>
        <p:spPr>
          <a:xfrm>
            <a:off x="1300787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2" name="Szöveg helye 14">
            <a:extLst>
              <a:ext uri="{FF2B5EF4-FFF2-40B4-BE49-F238E27FC236}">
                <a16:creationId xmlns:a16="http://schemas.microsoft.com/office/drawing/2014/main" id="{96171EC6-AF94-04CF-DE69-A1F25E29C1C9}"/>
              </a:ext>
            </a:extLst>
          </p:cNvPr>
          <p:cNvSpPr txBox="1">
            <a:spLocks/>
          </p:cNvSpPr>
          <p:nvPr/>
        </p:nvSpPr>
        <p:spPr>
          <a:xfrm>
            <a:off x="8561702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3" name="Szöveg helye 14">
            <a:extLst>
              <a:ext uri="{FF2B5EF4-FFF2-40B4-BE49-F238E27FC236}">
                <a16:creationId xmlns:a16="http://schemas.microsoft.com/office/drawing/2014/main" id="{BBC45ABB-9E71-ECFB-C554-0A1911E13E18}"/>
              </a:ext>
            </a:extLst>
          </p:cNvPr>
          <p:cNvSpPr txBox="1">
            <a:spLocks/>
          </p:cNvSpPr>
          <p:nvPr/>
        </p:nvSpPr>
        <p:spPr>
          <a:xfrm>
            <a:off x="5344268" y="5851167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88DD9364-9543-D9EF-16ED-8D215D1D39B0}"/>
              </a:ext>
            </a:extLst>
          </p:cNvPr>
          <p:cNvCxnSpPr>
            <a:cxnSpLocks/>
          </p:cNvCxnSpPr>
          <p:nvPr/>
        </p:nvCxnSpPr>
        <p:spPr>
          <a:xfrm flipH="1" flipV="1">
            <a:off x="9213773" y="3885282"/>
            <a:ext cx="2383316" cy="8262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FC516BD-6735-792C-FAC2-7451903FFAE5}"/>
              </a:ext>
            </a:extLst>
          </p:cNvPr>
          <p:cNvCxnSpPr>
            <a:cxnSpLocks/>
          </p:cNvCxnSpPr>
          <p:nvPr/>
        </p:nvCxnSpPr>
        <p:spPr>
          <a:xfrm>
            <a:off x="1164116" y="4072569"/>
            <a:ext cx="609600" cy="268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5A355F9A-414F-6AE8-71C9-7BE52D31DEB1}"/>
              </a:ext>
            </a:extLst>
          </p:cNvPr>
          <p:cNvCxnSpPr>
            <a:cxnSpLocks/>
          </p:cNvCxnSpPr>
          <p:nvPr/>
        </p:nvCxnSpPr>
        <p:spPr>
          <a:xfrm flipV="1">
            <a:off x="1773716" y="3780430"/>
            <a:ext cx="1501747" cy="5605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gyenes összekötő 43">
            <a:extLst>
              <a:ext uri="{FF2B5EF4-FFF2-40B4-BE49-F238E27FC236}">
                <a16:creationId xmlns:a16="http://schemas.microsoft.com/office/drawing/2014/main" id="{72ED1F9C-D9D9-AAAA-5CB4-7F09EC95A53B}"/>
              </a:ext>
            </a:extLst>
          </p:cNvPr>
          <p:cNvCxnSpPr>
            <a:cxnSpLocks/>
          </p:cNvCxnSpPr>
          <p:nvPr/>
        </p:nvCxnSpPr>
        <p:spPr>
          <a:xfrm flipH="1">
            <a:off x="8626207" y="3885282"/>
            <a:ext cx="587566" cy="864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églalap 46">
            <a:extLst>
              <a:ext uri="{FF2B5EF4-FFF2-40B4-BE49-F238E27FC236}">
                <a16:creationId xmlns:a16="http://schemas.microsoft.com/office/drawing/2014/main" id="{DD6103EC-C0C5-DA2C-77E1-EC4CF443D4EB}"/>
              </a:ext>
            </a:extLst>
          </p:cNvPr>
          <p:cNvSpPr/>
          <p:nvPr/>
        </p:nvSpPr>
        <p:spPr>
          <a:xfrm>
            <a:off x="8624689" y="3885282"/>
            <a:ext cx="589084" cy="826265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B88675B4-CCEC-3EFE-CD2E-5EA113765B9C}"/>
              </a:ext>
            </a:extLst>
          </p:cNvPr>
          <p:cNvSpPr/>
          <p:nvPr/>
        </p:nvSpPr>
        <p:spPr>
          <a:xfrm>
            <a:off x="1778550" y="3770903"/>
            <a:ext cx="1496911" cy="560523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189BB13-7A29-B947-D756-9FE1DC706C69}"/>
              </a:ext>
            </a:extLst>
          </p:cNvPr>
          <p:cNvCxnSpPr>
            <a:cxnSpLocks/>
          </p:cNvCxnSpPr>
          <p:nvPr/>
        </p:nvCxnSpPr>
        <p:spPr>
          <a:xfrm>
            <a:off x="3275461" y="3780430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FA1B93DC-6DEA-A735-6EE6-8E4E9A3EE8E6}"/>
              </a:ext>
            </a:extLst>
          </p:cNvPr>
          <p:cNvCxnSpPr>
            <a:cxnSpLocks/>
          </p:cNvCxnSpPr>
          <p:nvPr/>
        </p:nvCxnSpPr>
        <p:spPr>
          <a:xfrm>
            <a:off x="1778223" y="3770903"/>
            <a:ext cx="0" cy="28993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5E859F4F-1729-6806-3C71-D311F6143581}"/>
              </a:ext>
            </a:extLst>
          </p:cNvPr>
          <p:cNvCxnSpPr>
            <a:cxnSpLocks/>
          </p:cNvCxnSpPr>
          <p:nvPr/>
        </p:nvCxnSpPr>
        <p:spPr>
          <a:xfrm>
            <a:off x="8624689" y="3885282"/>
            <a:ext cx="0" cy="26112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gyenes összekötő 51">
            <a:extLst>
              <a:ext uri="{FF2B5EF4-FFF2-40B4-BE49-F238E27FC236}">
                <a16:creationId xmlns:a16="http://schemas.microsoft.com/office/drawing/2014/main" id="{6DBED0D2-BEA3-7B4B-BE4A-79B62E995108}"/>
              </a:ext>
            </a:extLst>
          </p:cNvPr>
          <p:cNvCxnSpPr>
            <a:cxnSpLocks/>
          </p:cNvCxnSpPr>
          <p:nvPr/>
        </p:nvCxnSpPr>
        <p:spPr>
          <a:xfrm>
            <a:off x="9213773" y="3885282"/>
            <a:ext cx="0" cy="25297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57">
            <a:extLst>
              <a:ext uri="{FF2B5EF4-FFF2-40B4-BE49-F238E27FC236}">
                <a16:creationId xmlns:a16="http://schemas.microsoft.com/office/drawing/2014/main" id="{33101EDE-37BF-C3C2-1C98-030154EEE6E4}"/>
              </a:ext>
            </a:extLst>
          </p:cNvPr>
          <p:cNvCxnSpPr>
            <a:cxnSpLocks/>
          </p:cNvCxnSpPr>
          <p:nvPr/>
        </p:nvCxnSpPr>
        <p:spPr>
          <a:xfrm>
            <a:off x="550208" y="3773086"/>
            <a:ext cx="27252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gyenes összekötő 59">
            <a:extLst>
              <a:ext uri="{FF2B5EF4-FFF2-40B4-BE49-F238E27FC236}">
                <a16:creationId xmlns:a16="http://schemas.microsoft.com/office/drawing/2014/main" id="{4D60FB04-D829-CC78-40EE-74C8A8D8B0D2}"/>
              </a:ext>
            </a:extLst>
          </p:cNvPr>
          <p:cNvCxnSpPr>
            <a:cxnSpLocks/>
          </p:cNvCxnSpPr>
          <p:nvPr/>
        </p:nvCxnSpPr>
        <p:spPr>
          <a:xfrm>
            <a:off x="550208" y="4330209"/>
            <a:ext cx="27252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DB3891F7-759B-0000-AC60-B4ABDB71B3AF}"/>
              </a:ext>
            </a:extLst>
          </p:cNvPr>
          <p:cNvCxnSpPr>
            <a:cxnSpLocks/>
          </p:cNvCxnSpPr>
          <p:nvPr/>
        </p:nvCxnSpPr>
        <p:spPr>
          <a:xfrm>
            <a:off x="550208" y="4711547"/>
            <a:ext cx="8663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B102F68E-989D-0DE7-8F09-E2FC830B7AF1}"/>
              </a:ext>
            </a:extLst>
          </p:cNvPr>
          <p:cNvCxnSpPr>
            <a:cxnSpLocks/>
          </p:cNvCxnSpPr>
          <p:nvPr/>
        </p:nvCxnSpPr>
        <p:spPr>
          <a:xfrm>
            <a:off x="550208" y="3885282"/>
            <a:ext cx="866356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Kép 63">
            <a:extLst>
              <a:ext uri="{FF2B5EF4-FFF2-40B4-BE49-F238E27FC236}">
                <a16:creationId xmlns:a16="http://schemas.microsoft.com/office/drawing/2014/main" id="{595DACE9-5E7D-1ED3-58BB-68FCE014F9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7" y="3266978"/>
            <a:ext cx="301090" cy="397870"/>
          </a:xfrm>
          <a:prstGeom prst="rect">
            <a:avLst/>
          </a:prstGeom>
        </p:spPr>
      </p:pic>
      <p:sp>
        <p:nvSpPr>
          <p:cNvPr id="65" name="Szöveg helye 14">
            <a:extLst>
              <a:ext uri="{FF2B5EF4-FFF2-40B4-BE49-F238E27FC236}">
                <a16:creationId xmlns:a16="http://schemas.microsoft.com/office/drawing/2014/main" id="{05A0979D-5280-778F-E450-E028CEE9C802}"/>
              </a:ext>
            </a:extLst>
          </p:cNvPr>
          <p:cNvSpPr txBox="1">
            <a:spLocks/>
          </p:cNvSpPr>
          <p:nvPr/>
        </p:nvSpPr>
        <p:spPr>
          <a:xfrm>
            <a:off x="3370270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66" name="Kép 65">
            <a:extLst>
              <a:ext uri="{FF2B5EF4-FFF2-40B4-BE49-F238E27FC236}">
                <a16:creationId xmlns:a16="http://schemas.microsoft.com/office/drawing/2014/main" id="{E03291A6-B044-5BD2-24E3-E57D281587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228" y="3266978"/>
            <a:ext cx="301090" cy="397870"/>
          </a:xfrm>
          <a:prstGeom prst="rect">
            <a:avLst/>
          </a:prstGeom>
        </p:spPr>
      </p:pic>
      <p:sp>
        <p:nvSpPr>
          <p:cNvPr id="67" name="Szöveg helye 14">
            <a:extLst>
              <a:ext uri="{FF2B5EF4-FFF2-40B4-BE49-F238E27FC236}">
                <a16:creationId xmlns:a16="http://schemas.microsoft.com/office/drawing/2014/main" id="{2EE13800-8FE5-F6E2-E60D-077F64056FC1}"/>
              </a:ext>
            </a:extLst>
          </p:cNvPr>
          <p:cNvSpPr txBox="1">
            <a:spLocks/>
          </p:cNvSpPr>
          <p:nvPr/>
        </p:nvSpPr>
        <p:spPr>
          <a:xfrm>
            <a:off x="9313081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68" name="Kép 67">
            <a:extLst>
              <a:ext uri="{FF2B5EF4-FFF2-40B4-BE49-F238E27FC236}">
                <a16:creationId xmlns:a16="http://schemas.microsoft.com/office/drawing/2014/main" id="{39C8AC4D-1255-F03A-96A8-A774684687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7795" y="6414994"/>
            <a:ext cx="301090" cy="397870"/>
          </a:xfrm>
          <a:prstGeom prst="rect">
            <a:avLst/>
          </a:prstGeom>
        </p:spPr>
      </p:pic>
      <p:sp>
        <p:nvSpPr>
          <p:cNvPr id="69" name="Szöveg helye 14">
            <a:extLst>
              <a:ext uri="{FF2B5EF4-FFF2-40B4-BE49-F238E27FC236}">
                <a16:creationId xmlns:a16="http://schemas.microsoft.com/office/drawing/2014/main" id="{CD386FA0-E4AB-F3E1-CE35-AA6AE654668C}"/>
              </a:ext>
            </a:extLst>
          </p:cNvPr>
          <p:cNvSpPr txBox="1">
            <a:spLocks/>
          </p:cNvSpPr>
          <p:nvPr/>
        </p:nvSpPr>
        <p:spPr>
          <a:xfrm>
            <a:off x="1408027" y="5851167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70" name="Kép 69">
            <a:extLst>
              <a:ext uri="{FF2B5EF4-FFF2-40B4-BE49-F238E27FC236}">
                <a16:creationId xmlns:a16="http://schemas.microsoft.com/office/drawing/2014/main" id="{9C9F3CDA-23A4-03D2-B58E-3337FA9FEE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76700" y="6414994"/>
            <a:ext cx="301090" cy="397870"/>
          </a:xfrm>
          <a:prstGeom prst="rect">
            <a:avLst/>
          </a:prstGeom>
        </p:spPr>
      </p:pic>
      <p:sp>
        <p:nvSpPr>
          <p:cNvPr id="71" name="Szöveg helye 14">
            <a:extLst>
              <a:ext uri="{FF2B5EF4-FFF2-40B4-BE49-F238E27FC236}">
                <a16:creationId xmlns:a16="http://schemas.microsoft.com/office/drawing/2014/main" id="{0C2FD9E5-81CC-798A-7726-C0C7429B0285}"/>
              </a:ext>
            </a:extLst>
          </p:cNvPr>
          <p:cNvSpPr txBox="1">
            <a:spLocks/>
          </p:cNvSpPr>
          <p:nvPr/>
        </p:nvSpPr>
        <p:spPr>
          <a:xfrm>
            <a:off x="8256932" y="5851167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214986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did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define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task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832862"/>
            <a:ext cx="10988144" cy="64161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learn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something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historical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–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past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given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timeseries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5" name="Szöveg helye 14">
            <a:extLst>
              <a:ext uri="{FF2B5EF4-FFF2-40B4-BE49-F238E27FC236}">
                <a16:creationId xmlns:a16="http://schemas.microsoft.com/office/drawing/2014/main" id="{9E8F977E-5532-3A5F-834E-73FEDDA7BC56}"/>
              </a:ext>
            </a:extLst>
          </p:cNvPr>
          <p:cNvSpPr txBox="1">
            <a:spLocks/>
          </p:cNvSpPr>
          <p:nvPr/>
        </p:nvSpPr>
        <p:spPr>
          <a:xfrm>
            <a:off x="541247" y="2890624"/>
            <a:ext cx="10988144" cy="64161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needed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function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creates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these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entry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exit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6" name="Szöveg helye 14">
            <a:extLst>
              <a:ext uri="{FF2B5EF4-FFF2-40B4-BE49-F238E27FC236}">
                <a16:creationId xmlns:a16="http://schemas.microsoft.com/office/drawing/2014/main" id="{97241560-594D-6F76-4F22-11A668D9D080}"/>
              </a:ext>
            </a:extLst>
          </p:cNvPr>
          <p:cNvSpPr txBox="1">
            <a:spLocks/>
          </p:cNvSpPr>
          <p:nvPr/>
        </p:nvSpPr>
        <p:spPr>
          <a:xfrm>
            <a:off x="541247" y="3750914"/>
            <a:ext cx="10988144" cy="641616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function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will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be a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Neural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</a:t>
            </a:r>
          </a:p>
        </p:txBody>
      </p:sp>
      <p:sp>
        <p:nvSpPr>
          <p:cNvPr id="7" name="Szöveg helye 14">
            <a:extLst>
              <a:ext uri="{FF2B5EF4-FFF2-40B4-BE49-F238E27FC236}">
                <a16:creationId xmlns:a16="http://schemas.microsoft.com/office/drawing/2014/main" id="{93DF6A4A-087A-8718-1F5A-DA0A7B0A40B9}"/>
              </a:ext>
            </a:extLst>
          </p:cNvPr>
          <p:cNvSpPr txBox="1">
            <a:spLocks/>
          </p:cNvSpPr>
          <p:nvPr/>
        </p:nvSpPr>
        <p:spPr>
          <a:xfrm>
            <a:off x="541247" y="4642758"/>
            <a:ext cx="10988144" cy="641616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What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maximize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sum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returns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trades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D9451E93-0C53-DE00-DB47-3BD73FB79505}"/>
              </a:ext>
            </a:extLst>
          </p:cNvPr>
          <p:cNvSpPr txBox="1">
            <a:spLocks/>
          </p:cNvSpPr>
          <p:nvPr/>
        </p:nvSpPr>
        <p:spPr>
          <a:xfrm>
            <a:off x="541247" y="5663686"/>
            <a:ext cx="10988144" cy="64161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What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looking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for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weights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Neural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Network.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does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relate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to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architect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3" name="Kép 2" descr="A képen kegyhely látható&#10;&#10;Automatikusan generált leírás">
            <a:extLst>
              <a:ext uri="{FF2B5EF4-FFF2-40B4-BE49-F238E27FC236}">
                <a16:creationId xmlns:a16="http://schemas.microsoft.com/office/drawing/2014/main" id="{F5E19444-1EBE-2C27-051B-D9549A63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174"/>
            <a:ext cx="12192000" cy="4161651"/>
          </a:xfrm>
          <a:prstGeom prst="rect">
            <a:avLst/>
          </a:prstGeom>
        </p:spPr>
      </p:pic>
      <p:sp>
        <p:nvSpPr>
          <p:cNvPr id="4" name="Szöveg helye 14">
            <a:extLst>
              <a:ext uri="{FF2B5EF4-FFF2-40B4-BE49-F238E27FC236}">
                <a16:creationId xmlns:a16="http://schemas.microsoft.com/office/drawing/2014/main" id="{8FC5DF78-5413-58A5-221A-CFC1EA06F3B7}"/>
              </a:ext>
            </a:extLst>
          </p:cNvPr>
          <p:cNvSpPr txBox="1">
            <a:spLocks/>
          </p:cNvSpPr>
          <p:nvPr/>
        </p:nvSpPr>
        <p:spPr>
          <a:xfrm>
            <a:off x="541247" y="5527782"/>
            <a:ext cx="10988144" cy="64161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Lags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timeseries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any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given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(t-1,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t-30)</a:t>
            </a:r>
          </a:p>
        </p:txBody>
      </p:sp>
    </p:spTree>
    <p:extLst>
      <p:ext uri="{BB962C8B-B14F-4D97-AF65-F5344CB8AC3E}">
        <p14:creationId xmlns:p14="http://schemas.microsoft.com/office/powerpoint/2010/main" val="412713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36D5E27-82CC-8E34-E2CF-D1A4BF9D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321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27B83FE-EAFB-683E-7CAB-85643466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DF8F296A-681E-3D80-91DA-E95F194DA8F6}"/>
              </a:ext>
            </a:extLst>
          </p:cNvPr>
          <p:cNvSpPr/>
          <p:nvPr/>
        </p:nvSpPr>
        <p:spPr>
          <a:xfrm>
            <a:off x="966317" y="540162"/>
            <a:ext cx="11051512" cy="2431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noFill/>
            </p:spPr>
            <p:txBody>
              <a:bodyPr vert="horz" lIns="108000" tIns="72000" rIns="72000" bIns="3600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F(</a:t>
                </a:r>
                <a:r>
                  <a:rPr lang="hu-HU" sz="4800" dirty="0" err="1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x,w</a:t>
                </a: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) = Y,    Y </a:t>
                </a:r>
                <a14:m>
                  <m:oMath xmlns:m="http://schemas.openxmlformats.org/officeDocument/2006/math">
                    <m:r>
                      <a:rPr lang="hu-HU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hu-HU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hu-HU" sz="4800" dirty="0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blipFill>
                <a:blip r:embed="rId5"/>
                <a:stretch>
                  <a:fillRect l="-4826" t="-11613" b="-2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 descr="A képen kegyhely látható&#10;&#10;Automatikusan generált leírás">
            <a:extLst>
              <a:ext uri="{FF2B5EF4-FFF2-40B4-BE49-F238E27FC236}">
                <a16:creationId xmlns:a16="http://schemas.microsoft.com/office/drawing/2014/main" id="{24A8F9A7-FEC5-49CC-7178-9D0D872A7A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09" r="7581" b="-6709"/>
          <a:stretch/>
        </p:blipFill>
        <p:spPr>
          <a:xfrm>
            <a:off x="966317" y="2628000"/>
            <a:ext cx="2967216" cy="1095893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C93A49C3-7636-6CB2-EE0B-4215C70E53BF}"/>
              </a:ext>
            </a:extLst>
          </p:cNvPr>
          <p:cNvSpPr/>
          <p:nvPr/>
        </p:nvSpPr>
        <p:spPr>
          <a:xfrm>
            <a:off x="1125816" y="3674269"/>
            <a:ext cx="450065" cy="2797279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74479 0.00255 " pathEditMode="relative" rAng="0" ptsTypes="AA">
                                      <p:cBhvr>
                                        <p:cTn id="11" dur="1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0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92774 0.0057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80" y="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0.8237 -4.81481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36D5E27-82CC-8E34-E2CF-D1A4BF9D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342321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27B83FE-EAFB-683E-7CAB-85643466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noFill/>
            </p:spPr>
            <p:txBody>
              <a:bodyPr vert="horz" lIns="108000" tIns="72000" rIns="72000" bIns="3600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F(</a:t>
                </a:r>
                <a:r>
                  <a:rPr lang="hu-HU" sz="4800" dirty="0" err="1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x,w</a:t>
                </a: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) = Y,    Y </a:t>
                </a:r>
                <a14:m>
                  <m:oMath xmlns:m="http://schemas.openxmlformats.org/officeDocument/2006/math">
                    <m:r>
                      <a:rPr lang="hu-HU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hu-HU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hu-HU" sz="4800" dirty="0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blipFill>
                <a:blip r:embed="rId5"/>
                <a:stretch>
                  <a:fillRect l="-4826" t="-11613" b="-2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F2CB1646-E458-74E2-9657-CD46420B0F2B}"/>
              </a:ext>
            </a:extLst>
          </p:cNvPr>
          <p:cNvCxnSpPr>
            <a:cxnSpLocks/>
          </p:cNvCxnSpPr>
          <p:nvPr/>
        </p:nvCxnSpPr>
        <p:spPr>
          <a:xfrm>
            <a:off x="5480957" y="2188029"/>
            <a:ext cx="0" cy="32412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FCE649D1-49F9-2FEB-F78F-D11D9E9C569A}"/>
              </a:ext>
            </a:extLst>
          </p:cNvPr>
          <p:cNvCxnSpPr>
            <a:cxnSpLocks/>
          </p:cNvCxnSpPr>
          <p:nvPr/>
        </p:nvCxnSpPr>
        <p:spPr>
          <a:xfrm>
            <a:off x="685800" y="5452382"/>
            <a:ext cx="47951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A510F4E6-E823-7086-B330-5EB49799D181}"/>
              </a:ext>
            </a:extLst>
          </p:cNvPr>
          <p:cNvCxnSpPr>
            <a:cxnSpLocks/>
          </p:cNvCxnSpPr>
          <p:nvPr/>
        </p:nvCxnSpPr>
        <p:spPr>
          <a:xfrm>
            <a:off x="8014607" y="2211161"/>
            <a:ext cx="0" cy="2637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68D15572-4D87-E2A5-040C-F80C44BD6274}"/>
              </a:ext>
            </a:extLst>
          </p:cNvPr>
          <p:cNvCxnSpPr>
            <a:cxnSpLocks/>
          </p:cNvCxnSpPr>
          <p:nvPr/>
        </p:nvCxnSpPr>
        <p:spPr>
          <a:xfrm>
            <a:off x="685800" y="4848225"/>
            <a:ext cx="732880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F67698D0-8C73-C8BE-6119-D8F8157F5EE4}"/>
              </a:ext>
            </a:extLst>
          </p:cNvPr>
          <p:cNvSpPr/>
          <p:nvPr/>
        </p:nvSpPr>
        <p:spPr>
          <a:xfrm>
            <a:off x="5480957" y="4848225"/>
            <a:ext cx="2533650" cy="604156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zöveg helye 14">
            <a:extLst>
              <a:ext uri="{FF2B5EF4-FFF2-40B4-BE49-F238E27FC236}">
                <a16:creationId xmlns:a16="http://schemas.microsoft.com/office/drawing/2014/main" id="{A0209359-5E35-EC10-ED52-5A6BB8922B69}"/>
              </a:ext>
            </a:extLst>
          </p:cNvPr>
          <p:cNvSpPr txBox="1">
            <a:spLocks/>
          </p:cNvSpPr>
          <p:nvPr/>
        </p:nvSpPr>
        <p:spPr>
          <a:xfrm>
            <a:off x="6539588" y="386453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&gt;0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Buy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1BA2FBC6-ECF9-4EAB-946D-28B5934862FA}"/>
              </a:ext>
            </a:extLst>
          </p:cNvPr>
          <p:cNvSpPr txBox="1">
            <a:spLocks/>
          </p:cNvSpPr>
          <p:nvPr/>
        </p:nvSpPr>
        <p:spPr>
          <a:xfrm>
            <a:off x="6539588" y="805542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&lt;0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Sell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43C4509F-EBEA-A870-B4AE-7AB3CF990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62" y="4251421"/>
            <a:ext cx="301090" cy="39787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17E75FF-CC6B-D9F9-AC1C-BC7029127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0412" y="5658667"/>
            <a:ext cx="301090" cy="397870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1CDCBBE7-76E2-4B21-C230-E62B1A0E7D65}"/>
              </a:ext>
            </a:extLst>
          </p:cNvPr>
          <p:cNvSpPr txBox="1">
            <a:spLocks/>
          </p:cNvSpPr>
          <p:nvPr/>
        </p:nvSpPr>
        <p:spPr>
          <a:xfrm>
            <a:off x="8014607" y="4848225"/>
            <a:ext cx="395837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Profit of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given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trade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9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36D5E27-82CC-8E34-E2CF-D1A4BF9D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342321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27B83FE-EAFB-683E-7CAB-85643466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noFill/>
            </p:spPr>
            <p:txBody>
              <a:bodyPr vert="horz" lIns="108000" tIns="72000" rIns="72000" bIns="3600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F(</a:t>
                </a:r>
                <a:r>
                  <a:rPr lang="hu-HU" sz="4800" dirty="0" err="1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x,w</a:t>
                </a: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) = Y,    Y </a:t>
                </a:r>
                <a14:m>
                  <m:oMath xmlns:m="http://schemas.openxmlformats.org/officeDocument/2006/math">
                    <m:r>
                      <a:rPr lang="hu-HU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hu-HU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hu-HU" sz="4800" dirty="0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blipFill>
                <a:blip r:embed="rId5"/>
                <a:stretch>
                  <a:fillRect l="-4826" t="-11613" b="-2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F2CB1646-E458-74E2-9657-CD46420B0F2B}"/>
              </a:ext>
            </a:extLst>
          </p:cNvPr>
          <p:cNvCxnSpPr>
            <a:cxnSpLocks/>
          </p:cNvCxnSpPr>
          <p:nvPr/>
        </p:nvCxnSpPr>
        <p:spPr>
          <a:xfrm>
            <a:off x="5480957" y="2188029"/>
            <a:ext cx="0" cy="32412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FCE649D1-49F9-2FEB-F78F-D11D9E9C569A}"/>
              </a:ext>
            </a:extLst>
          </p:cNvPr>
          <p:cNvCxnSpPr>
            <a:cxnSpLocks/>
          </p:cNvCxnSpPr>
          <p:nvPr/>
        </p:nvCxnSpPr>
        <p:spPr>
          <a:xfrm>
            <a:off x="685800" y="5452382"/>
            <a:ext cx="47951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A510F4E6-E823-7086-B330-5EB49799D181}"/>
              </a:ext>
            </a:extLst>
          </p:cNvPr>
          <p:cNvCxnSpPr>
            <a:cxnSpLocks/>
          </p:cNvCxnSpPr>
          <p:nvPr/>
        </p:nvCxnSpPr>
        <p:spPr>
          <a:xfrm>
            <a:off x="8014607" y="2211161"/>
            <a:ext cx="0" cy="2637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68D15572-4D87-E2A5-040C-F80C44BD6274}"/>
              </a:ext>
            </a:extLst>
          </p:cNvPr>
          <p:cNvCxnSpPr>
            <a:cxnSpLocks/>
          </p:cNvCxnSpPr>
          <p:nvPr/>
        </p:nvCxnSpPr>
        <p:spPr>
          <a:xfrm>
            <a:off x="685800" y="4848225"/>
            <a:ext cx="732880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F67698D0-8C73-C8BE-6119-D8F8157F5EE4}"/>
              </a:ext>
            </a:extLst>
          </p:cNvPr>
          <p:cNvSpPr/>
          <p:nvPr/>
        </p:nvSpPr>
        <p:spPr>
          <a:xfrm>
            <a:off x="5480957" y="4848225"/>
            <a:ext cx="2533650" cy="604156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zöveg helye 14">
            <a:extLst>
              <a:ext uri="{FF2B5EF4-FFF2-40B4-BE49-F238E27FC236}">
                <a16:creationId xmlns:a16="http://schemas.microsoft.com/office/drawing/2014/main" id="{A0209359-5E35-EC10-ED52-5A6BB8922B69}"/>
              </a:ext>
            </a:extLst>
          </p:cNvPr>
          <p:cNvSpPr txBox="1">
            <a:spLocks/>
          </p:cNvSpPr>
          <p:nvPr/>
        </p:nvSpPr>
        <p:spPr>
          <a:xfrm>
            <a:off x="6539588" y="386453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&gt;0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Buy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1BA2FBC6-ECF9-4EAB-946D-28B5934862FA}"/>
              </a:ext>
            </a:extLst>
          </p:cNvPr>
          <p:cNvSpPr txBox="1">
            <a:spLocks/>
          </p:cNvSpPr>
          <p:nvPr/>
        </p:nvSpPr>
        <p:spPr>
          <a:xfrm>
            <a:off x="6539588" y="805542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&lt;0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Sell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43C4509F-EBEA-A870-B4AE-7AB3CF990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62" y="4251421"/>
            <a:ext cx="301090" cy="39787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17E75FF-CC6B-D9F9-AC1C-BC7029127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0412" y="5658667"/>
            <a:ext cx="301090" cy="397870"/>
          </a:xfrm>
          <a:prstGeom prst="rect">
            <a:avLst/>
          </a:prstGeo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9164626B-D956-3D7C-79BB-F2E33774C1AF}"/>
              </a:ext>
            </a:extLst>
          </p:cNvPr>
          <p:cNvSpPr/>
          <p:nvPr/>
        </p:nvSpPr>
        <p:spPr>
          <a:xfrm flipH="1" flipV="1">
            <a:off x="9217289" y="3985146"/>
            <a:ext cx="2183642" cy="550794"/>
          </a:xfrm>
          <a:prstGeom prst="rect">
            <a:avLst/>
          </a:prstGeom>
          <a:solidFill>
            <a:srgbClr val="FF911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52FD460B-F8FB-C29E-7A87-591E3760B017}"/>
              </a:ext>
            </a:extLst>
          </p:cNvPr>
          <p:cNvCxnSpPr>
            <a:cxnSpLocks/>
          </p:cNvCxnSpPr>
          <p:nvPr/>
        </p:nvCxnSpPr>
        <p:spPr>
          <a:xfrm>
            <a:off x="9217289" y="2211161"/>
            <a:ext cx="0" cy="23132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BC44A3AB-50F3-DE61-47EF-12259648FECC}"/>
              </a:ext>
            </a:extLst>
          </p:cNvPr>
          <p:cNvCxnSpPr>
            <a:cxnSpLocks/>
          </p:cNvCxnSpPr>
          <p:nvPr/>
        </p:nvCxnSpPr>
        <p:spPr>
          <a:xfrm>
            <a:off x="11400931" y="2211161"/>
            <a:ext cx="0" cy="23132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E3D3889E-3408-0347-1FB1-A09D78E46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50386" y="4895032"/>
            <a:ext cx="301090" cy="39787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E6CDEE0-8611-3ABA-98C8-8947B71CC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21" y="3312094"/>
            <a:ext cx="301090" cy="397870"/>
          </a:xfrm>
          <a:prstGeom prst="rect">
            <a:avLst/>
          </a:prstGeom>
        </p:spPr>
      </p:pic>
      <p:sp>
        <p:nvSpPr>
          <p:cNvPr id="30" name="Szöveg helye 14">
            <a:extLst>
              <a:ext uri="{FF2B5EF4-FFF2-40B4-BE49-F238E27FC236}">
                <a16:creationId xmlns:a16="http://schemas.microsoft.com/office/drawing/2014/main" id="{FD7A4F71-9018-13E1-8041-4B27C56403CD}"/>
              </a:ext>
            </a:extLst>
          </p:cNvPr>
          <p:cNvSpPr txBox="1">
            <a:spLocks/>
          </p:cNvSpPr>
          <p:nvPr/>
        </p:nvSpPr>
        <p:spPr>
          <a:xfrm>
            <a:off x="9217289" y="4848225"/>
            <a:ext cx="2183641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Loss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also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occure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50E730F9-CCBF-72BF-4CE0-84783AB3C8B7}"/>
              </a:ext>
            </a:extLst>
          </p:cNvPr>
          <p:cNvCxnSpPr>
            <a:cxnSpLocks/>
          </p:cNvCxnSpPr>
          <p:nvPr/>
        </p:nvCxnSpPr>
        <p:spPr>
          <a:xfrm>
            <a:off x="685800" y="3978890"/>
            <a:ext cx="853148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57A1D211-2CC8-06BB-CD2B-DC5B4282E9EA}"/>
              </a:ext>
            </a:extLst>
          </p:cNvPr>
          <p:cNvCxnSpPr>
            <a:cxnSpLocks/>
          </p:cNvCxnSpPr>
          <p:nvPr/>
        </p:nvCxnSpPr>
        <p:spPr>
          <a:xfrm>
            <a:off x="685800" y="4526840"/>
            <a:ext cx="107151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36D5E27-82CC-8E34-E2CF-D1A4BF9D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342321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27B83FE-EAFB-683E-7CAB-85643466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noFill/>
            </p:spPr>
            <p:txBody>
              <a:bodyPr vert="horz" lIns="108000" tIns="72000" rIns="72000" bIns="3600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F(</a:t>
                </a:r>
                <a:r>
                  <a:rPr lang="hu-HU" sz="4800" dirty="0" err="1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x,w</a:t>
                </a: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) = Y,    Y </a:t>
                </a:r>
                <a14:m>
                  <m:oMath xmlns:m="http://schemas.openxmlformats.org/officeDocument/2006/math">
                    <m:r>
                      <a:rPr lang="hu-HU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hu-HU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hu-HU" sz="4800" dirty="0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blipFill>
                <a:blip r:embed="rId5"/>
                <a:stretch>
                  <a:fillRect l="-4826" t="-11613" b="-2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F2CB1646-E458-74E2-9657-CD46420B0F2B}"/>
              </a:ext>
            </a:extLst>
          </p:cNvPr>
          <p:cNvCxnSpPr>
            <a:cxnSpLocks/>
          </p:cNvCxnSpPr>
          <p:nvPr/>
        </p:nvCxnSpPr>
        <p:spPr>
          <a:xfrm>
            <a:off x="5480957" y="2188029"/>
            <a:ext cx="0" cy="32412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FCE649D1-49F9-2FEB-F78F-D11D9E9C569A}"/>
              </a:ext>
            </a:extLst>
          </p:cNvPr>
          <p:cNvCxnSpPr>
            <a:cxnSpLocks/>
          </p:cNvCxnSpPr>
          <p:nvPr/>
        </p:nvCxnSpPr>
        <p:spPr>
          <a:xfrm>
            <a:off x="685800" y="5452382"/>
            <a:ext cx="47951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A510F4E6-E823-7086-B330-5EB49799D181}"/>
              </a:ext>
            </a:extLst>
          </p:cNvPr>
          <p:cNvCxnSpPr>
            <a:cxnSpLocks/>
          </p:cNvCxnSpPr>
          <p:nvPr/>
        </p:nvCxnSpPr>
        <p:spPr>
          <a:xfrm>
            <a:off x="8014607" y="2211161"/>
            <a:ext cx="0" cy="26370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68D15572-4D87-E2A5-040C-F80C44BD6274}"/>
              </a:ext>
            </a:extLst>
          </p:cNvPr>
          <p:cNvCxnSpPr>
            <a:cxnSpLocks/>
          </p:cNvCxnSpPr>
          <p:nvPr/>
        </p:nvCxnSpPr>
        <p:spPr>
          <a:xfrm>
            <a:off x="685800" y="4848225"/>
            <a:ext cx="732880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F67698D0-8C73-C8BE-6119-D8F8157F5EE4}"/>
              </a:ext>
            </a:extLst>
          </p:cNvPr>
          <p:cNvSpPr/>
          <p:nvPr/>
        </p:nvSpPr>
        <p:spPr>
          <a:xfrm>
            <a:off x="5480957" y="4848225"/>
            <a:ext cx="2533650" cy="604156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zöveg helye 14">
            <a:extLst>
              <a:ext uri="{FF2B5EF4-FFF2-40B4-BE49-F238E27FC236}">
                <a16:creationId xmlns:a16="http://schemas.microsoft.com/office/drawing/2014/main" id="{A0209359-5E35-EC10-ED52-5A6BB8922B69}"/>
              </a:ext>
            </a:extLst>
          </p:cNvPr>
          <p:cNvSpPr txBox="1">
            <a:spLocks/>
          </p:cNvSpPr>
          <p:nvPr/>
        </p:nvSpPr>
        <p:spPr>
          <a:xfrm>
            <a:off x="6539588" y="386453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&gt;0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Buy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1BA2FBC6-ECF9-4EAB-946D-28B5934862FA}"/>
              </a:ext>
            </a:extLst>
          </p:cNvPr>
          <p:cNvSpPr txBox="1">
            <a:spLocks/>
          </p:cNvSpPr>
          <p:nvPr/>
        </p:nvSpPr>
        <p:spPr>
          <a:xfrm>
            <a:off x="6539588" y="805542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&lt;0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Sell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43C4509F-EBEA-A870-B4AE-7AB3CF990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62" y="4251421"/>
            <a:ext cx="301090" cy="39787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C17E75FF-CC6B-D9F9-AC1C-BC7029127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0412" y="5658667"/>
            <a:ext cx="301090" cy="397870"/>
          </a:xfrm>
          <a:prstGeom prst="rect">
            <a:avLst/>
          </a:prstGeo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9164626B-D956-3D7C-79BB-F2E33774C1AF}"/>
              </a:ext>
            </a:extLst>
          </p:cNvPr>
          <p:cNvSpPr/>
          <p:nvPr/>
        </p:nvSpPr>
        <p:spPr>
          <a:xfrm flipH="1" flipV="1">
            <a:off x="9217289" y="3985146"/>
            <a:ext cx="2183642" cy="550794"/>
          </a:xfrm>
          <a:prstGeom prst="rect">
            <a:avLst/>
          </a:prstGeom>
          <a:solidFill>
            <a:srgbClr val="FF911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52FD460B-F8FB-C29E-7A87-591E3760B017}"/>
              </a:ext>
            </a:extLst>
          </p:cNvPr>
          <p:cNvCxnSpPr>
            <a:cxnSpLocks/>
          </p:cNvCxnSpPr>
          <p:nvPr/>
        </p:nvCxnSpPr>
        <p:spPr>
          <a:xfrm>
            <a:off x="9217289" y="2211161"/>
            <a:ext cx="0" cy="23132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BC44A3AB-50F3-DE61-47EF-12259648FECC}"/>
              </a:ext>
            </a:extLst>
          </p:cNvPr>
          <p:cNvCxnSpPr>
            <a:cxnSpLocks/>
          </p:cNvCxnSpPr>
          <p:nvPr/>
        </p:nvCxnSpPr>
        <p:spPr>
          <a:xfrm>
            <a:off x="11400931" y="2211161"/>
            <a:ext cx="0" cy="23132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Kép 27">
            <a:extLst>
              <a:ext uri="{FF2B5EF4-FFF2-40B4-BE49-F238E27FC236}">
                <a16:creationId xmlns:a16="http://schemas.microsoft.com/office/drawing/2014/main" id="{E3D3889E-3408-0347-1FB1-A09D78E46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50386" y="4895032"/>
            <a:ext cx="301090" cy="39787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E6CDEE0-8611-3ABA-98C8-8947B71CC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21" y="3312094"/>
            <a:ext cx="301090" cy="397870"/>
          </a:xfrm>
          <a:prstGeom prst="rect">
            <a:avLst/>
          </a:prstGeom>
        </p:spPr>
      </p:pic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5538ED5C-FDD9-DDF5-796C-27EF8EB8FCC0}"/>
              </a:ext>
            </a:extLst>
          </p:cNvPr>
          <p:cNvCxnSpPr>
            <a:cxnSpLocks/>
          </p:cNvCxnSpPr>
          <p:nvPr/>
        </p:nvCxnSpPr>
        <p:spPr>
          <a:xfrm>
            <a:off x="685800" y="3978890"/>
            <a:ext cx="853148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89EC7518-B250-A00A-2D2D-73DE6323F7E8}"/>
              </a:ext>
            </a:extLst>
          </p:cNvPr>
          <p:cNvCxnSpPr>
            <a:cxnSpLocks/>
          </p:cNvCxnSpPr>
          <p:nvPr/>
        </p:nvCxnSpPr>
        <p:spPr>
          <a:xfrm>
            <a:off x="685800" y="4526840"/>
            <a:ext cx="107151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2A1B279D-3E90-6248-F892-B454EF314365}"/>
              </a:ext>
            </a:extLst>
          </p:cNvPr>
          <p:cNvSpPr/>
          <p:nvPr/>
        </p:nvSpPr>
        <p:spPr>
          <a:xfrm flipH="1" flipV="1">
            <a:off x="8014601" y="4447883"/>
            <a:ext cx="411611" cy="397869"/>
          </a:xfrm>
          <a:prstGeom prst="rect">
            <a:avLst/>
          </a:prstGeom>
          <a:solidFill>
            <a:srgbClr val="FF911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D07321C9-9ACB-9E7E-367D-7B1CFCAD6CBE}"/>
              </a:ext>
            </a:extLst>
          </p:cNvPr>
          <p:cNvSpPr/>
          <p:nvPr/>
        </p:nvSpPr>
        <p:spPr>
          <a:xfrm>
            <a:off x="8426213" y="3985147"/>
            <a:ext cx="791076" cy="460264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B6DA44B2-45A1-7DB1-2B7B-96F55CCEDDB8}"/>
              </a:ext>
            </a:extLst>
          </p:cNvPr>
          <p:cNvSpPr/>
          <p:nvPr/>
        </p:nvSpPr>
        <p:spPr>
          <a:xfrm>
            <a:off x="5138056" y="4836657"/>
            <a:ext cx="342896" cy="615724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5D3C7711-975D-B2A2-4E15-32E7B5081BE3}"/>
              </a:ext>
            </a:extLst>
          </p:cNvPr>
          <p:cNvCxnSpPr>
            <a:cxnSpLocks/>
          </p:cNvCxnSpPr>
          <p:nvPr/>
        </p:nvCxnSpPr>
        <p:spPr>
          <a:xfrm>
            <a:off x="5138057" y="2188029"/>
            <a:ext cx="0" cy="3264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églalap 32">
            <a:extLst>
              <a:ext uri="{FF2B5EF4-FFF2-40B4-BE49-F238E27FC236}">
                <a16:creationId xmlns:a16="http://schemas.microsoft.com/office/drawing/2014/main" id="{D9C4E4E7-CA08-F59A-7438-8D048D3DB366}"/>
              </a:ext>
            </a:extLst>
          </p:cNvPr>
          <p:cNvSpPr/>
          <p:nvPr/>
        </p:nvSpPr>
        <p:spPr>
          <a:xfrm flipH="1" flipV="1">
            <a:off x="4557024" y="4535940"/>
            <a:ext cx="581025" cy="309812"/>
          </a:xfrm>
          <a:prstGeom prst="rect">
            <a:avLst/>
          </a:prstGeom>
          <a:solidFill>
            <a:srgbClr val="FF911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339DFD54-9AD5-FF72-021A-FBBA4D4066FD}"/>
              </a:ext>
            </a:extLst>
          </p:cNvPr>
          <p:cNvCxnSpPr>
            <a:cxnSpLocks/>
          </p:cNvCxnSpPr>
          <p:nvPr/>
        </p:nvCxnSpPr>
        <p:spPr>
          <a:xfrm>
            <a:off x="4557032" y="2188029"/>
            <a:ext cx="0" cy="26577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6FA1E378-AA23-BF29-FE43-FAC94A86E67F}"/>
              </a:ext>
            </a:extLst>
          </p:cNvPr>
          <p:cNvCxnSpPr>
            <a:cxnSpLocks/>
          </p:cNvCxnSpPr>
          <p:nvPr/>
        </p:nvCxnSpPr>
        <p:spPr>
          <a:xfrm>
            <a:off x="1775732" y="2188029"/>
            <a:ext cx="0" cy="20633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églalap 35">
            <a:extLst>
              <a:ext uri="{FF2B5EF4-FFF2-40B4-BE49-F238E27FC236}">
                <a16:creationId xmlns:a16="http://schemas.microsoft.com/office/drawing/2014/main" id="{847354C6-106F-3AFF-369D-FF53C357809C}"/>
              </a:ext>
            </a:extLst>
          </p:cNvPr>
          <p:cNvSpPr/>
          <p:nvPr/>
        </p:nvSpPr>
        <p:spPr>
          <a:xfrm>
            <a:off x="1775732" y="4282235"/>
            <a:ext cx="2781291" cy="251232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06843C87-4754-5139-C266-796F7B77B1C4}"/>
              </a:ext>
            </a:extLst>
          </p:cNvPr>
          <p:cNvSpPr/>
          <p:nvPr/>
        </p:nvSpPr>
        <p:spPr>
          <a:xfrm>
            <a:off x="1162052" y="4075951"/>
            <a:ext cx="613680" cy="206284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14">
            <a:extLst>
              <a:ext uri="{FF2B5EF4-FFF2-40B4-BE49-F238E27FC236}">
                <a16:creationId xmlns:a16="http://schemas.microsoft.com/office/drawing/2014/main" id="{8DD130F2-788D-BC9F-DFA9-D2C88063D85B}"/>
              </a:ext>
            </a:extLst>
          </p:cNvPr>
          <p:cNvSpPr txBox="1">
            <a:spLocks/>
          </p:cNvSpPr>
          <p:nvPr/>
        </p:nvSpPr>
        <p:spPr>
          <a:xfrm>
            <a:off x="3037174" y="1795804"/>
            <a:ext cx="8528936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you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1000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observation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plot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truth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5.6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million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observations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noFill/>
            </p:spPr>
            <p:txBody>
              <a:bodyPr vert="horz" lIns="108000" tIns="72000" rIns="72000" bIns="3600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F(</a:t>
                </a:r>
                <a:r>
                  <a:rPr lang="hu-HU" sz="4800" dirty="0" err="1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x,w</a:t>
                </a:r>
                <a:r>
                  <a:rPr lang="hu-HU" sz="4800" dirty="0">
                    <a:solidFill>
                      <a:schemeClr val="tx1"/>
                    </a:solidFill>
                    <a:latin typeface="Georgia" panose="02040502050405020303" pitchFamily="18" charset="0"/>
                    <a:cs typeface="Arial" panose="020B0604020202020204" pitchFamily="34" charset="0"/>
                  </a:rPr>
                  <a:t>) = Y,    Y </a:t>
                </a:r>
                <a14:m>
                  <m:oMath xmlns:m="http://schemas.openxmlformats.org/officeDocument/2006/math">
                    <m:r>
                      <a:rPr lang="hu-HU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hu-HU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hu-HU" sz="4800" dirty="0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Szöveg helye 14">
                <a:extLst>
                  <a:ext uri="{FF2B5EF4-FFF2-40B4-BE49-F238E27FC236}">
                    <a16:creationId xmlns:a16="http://schemas.microsoft.com/office/drawing/2014/main" id="{D0450285-771B-BC4C-47CB-66A49997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8" y="386452"/>
                <a:ext cx="5433390" cy="942559"/>
              </a:xfrm>
              <a:prstGeom prst="rect">
                <a:avLst/>
              </a:prstGeom>
              <a:blipFill>
                <a:blip r:embed="rId5"/>
                <a:stretch>
                  <a:fillRect l="-4826" t="-11613" b="-245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zöveg helye 14">
            <a:extLst>
              <a:ext uri="{FF2B5EF4-FFF2-40B4-BE49-F238E27FC236}">
                <a16:creationId xmlns:a16="http://schemas.microsoft.com/office/drawing/2014/main" id="{A0209359-5E35-EC10-ED52-5A6BB8922B69}"/>
              </a:ext>
            </a:extLst>
          </p:cNvPr>
          <p:cNvSpPr txBox="1">
            <a:spLocks/>
          </p:cNvSpPr>
          <p:nvPr/>
        </p:nvSpPr>
        <p:spPr>
          <a:xfrm>
            <a:off x="6539588" y="386453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&gt;0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Buy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1BA2FBC6-ECF9-4EAB-946D-28B5934862FA}"/>
              </a:ext>
            </a:extLst>
          </p:cNvPr>
          <p:cNvSpPr txBox="1">
            <a:spLocks/>
          </p:cNvSpPr>
          <p:nvPr/>
        </p:nvSpPr>
        <p:spPr>
          <a:xfrm>
            <a:off x="6539588" y="805542"/>
            <a:ext cx="5433390" cy="527948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Y &lt;0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Sell</a:t>
            </a: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8" name="ani_price (6)">
            <a:hlinkClick r:id="" action="ppaction://media"/>
            <a:extLst>
              <a:ext uri="{FF2B5EF4-FFF2-40B4-BE49-F238E27FC236}">
                <a16:creationId xmlns:a16="http://schemas.microsoft.com/office/drawing/2014/main" id="{A9671C42-DA9D-5D64-AE8D-73BC1C0AE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5495" y="3238938"/>
            <a:ext cx="14752320" cy="368808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B7FBC1-2436-D471-9344-6CADF3E79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0"/>
            <a:ext cx="12192000" cy="3423218"/>
          </a:xfrm>
          <a:prstGeom prst="rect">
            <a:avLst/>
          </a:prstGeom>
        </p:spPr>
      </p:pic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D48DDB9E-2438-0E1F-D7D2-69CE3D1F1E4C}"/>
              </a:ext>
            </a:extLst>
          </p:cNvPr>
          <p:cNvCxnSpPr>
            <a:cxnSpLocks/>
          </p:cNvCxnSpPr>
          <p:nvPr/>
        </p:nvCxnSpPr>
        <p:spPr>
          <a:xfrm>
            <a:off x="3037175" y="244929"/>
            <a:ext cx="0" cy="28145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70AFD834-96C9-0D5B-7E0F-9EDAFD4ABE18}"/>
              </a:ext>
            </a:extLst>
          </p:cNvPr>
          <p:cNvCxnSpPr>
            <a:cxnSpLocks/>
          </p:cNvCxnSpPr>
          <p:nvPr/>
        </p:nvCxnSpPr>
        <p:spPr>
          <a:xfrm>
            <a:off x="1168893" y="244929"/>
            <a:ext cx="0" cy="28145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CFAB75AC-3A02-7148-D33F-42695C6C6113}"/>
              </a:ext>
            </a:extLst>
          </p:cNvPr>
          <p:cNvSpPr/>
          <p:nvPr/>
        </p:nvSpPr>
        <p:spPr>
          <a:xfrm>
            <a:off x="1168894" y="244928"/>
            <a:ext cx="1868280" cy="280085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5562FBCA-BE71-2974-2088-F62AF5FFA1F8}"/>
              </a:ext>
            </a:extLst>
          </p:cNvPr>
          <p:cNvCxnSpPr>
            <a:cxnSpLocks/>
          </p:cNvCxnSpPr>
          <p:nvPr/>
        </p:nvCxnSpPr>
        <p:spPr>
          <a:xfrm>
            <a:off x="1167015" y="3706586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318F81F4-8D27-79E3-E60D-1B5038F6B3C1}"/>
              </a:ext>
            </a:extLst>
          </p:cNvPr>
          <p:cNvCxnSpPr>
            <a:cxnSpLocks/>
          </p:cNvCxnSpPr>
          <p:nvPr/>
        </p:nvCxnSpPr>
        <p:spPr>
          <a:xfrm>
            <a:off x="11566110" y="3706586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70B44E8D-9ED5-6D25-2A33-49AA63076C68}"/>
              </a:ext>
            </a:extLst>
          </p:cNvPr>
          <p:cNvCxnSpPr>
            <a:cxnSpLocks/>
          </p:cNvCxnSpPr>
          <p:nvPr/>
        </p:nvCxnSpPr>
        <p:spPr>
          <a:xfrm>
            <a:off x="3037174" y="3045783"/>
            <a:ext cx="8528936" cy="633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7E5357DE-3FD3-79FC-2748-A2FC686B0660}"/>
              </a:ext>
            </a:extLst>
          </p:cNvPr>
          <p:cNvCxnSpPr>
            <a:cxnSpLocks/>
          </p:cNvCxnSpPr>
          <p:nvPr/>
        </p:nvCxnSpPr>
        <p:spPr>
          <a:xfrm>
            <a:off x="1167015" y="3032338"/>
            <a:ext cx="0" cy="6464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46F0A049-AFB7-A141-50A3-B4C9FF959DC0}"/>
              </a:ext>
            </a:extLst>
          </p:cNvPr>
          <p:cNvCxnSpPr>
            <a:cxnSpLocks/>
          </p:cNvCxnSpPr>
          <p:nvPr/>
        </p:nvCxnSpPr>
        <p:spPr>
          <a:xfrm>
            <a:off x="1167701" y="3671888"/>
            <a:ext cx="0" cy="279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8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did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find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proper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weights</a:t>
            </a:r>
            <a:r>
              <a:rPr lang="hu-HU" sz="4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of NN?</a:t>
            </a:r>
            <a:endParaRPr lang="hu-HU" sz="4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552943"/>
            <a:ext cx="10988144" cy="917231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Evolutionary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Selection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6" name="Szöveg helye 14">
            <a:extLst>
              <a:ext uri="{FF2B5EF4-FFF2-40B4-BE49-F238E27FC236}">
                <a16:creationId xmlns:a16="http://schemas.microsoft.com/office/drawing/2014/main" id="{46771DEC-F37B-8F49-24E2-A7EA5D8ECB59}"/>
              </a:ext>
            </a:extLst>
          </p:cNvPr>
          <p:cNvSpPr txBox="1">
            <a:spLocks/>
          </p:cNvSpPr>
          <p:nvPr/>
        </p:nvSpPr>
        <p:spPr>
          <a:xfrm>
            <a:off x="541246" y="2457845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What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was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our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motivation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7" name="Szöveg helye 14">
            <a:extLst>
              <a:ext uri="{FF2B5EF4-FFF2-40B4-BE49-F238E27FC236}">
                <a16:creationId xmlns:a16="http://schemas.microsoft.com/office/drawing/2014/main" id="{EA242C16-7DDE-58AB-084D-E4FD1F5FDADB}"/>
              </a:ext>
            </a:extLst>
          </p:cNvPr>
          <p:cNvSpPr txBox="1">
            <a:spLocks/>
          </p:cNvSpPr>
          <p:nvPr/>
        </p:nvSpPr>
        <p:spPr>
          <a:xfrm>
            <a:off x="541247" y="3400404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decrease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computation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get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results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faster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Cloud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resources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cheap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easy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access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task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embarecing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parralel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candidate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be tested/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computed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parallel.)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3756254F-F5FD-BCF5-F2BB-202B7D7AE5FD}"/>
              </a:ext>
            </a:extLst>
          </p:cNvPr>
          <p:cNvSpPr txBox="1">
            <a:spLocks/>
          </p:cNvSpPr>
          <p:nvPr/>
        </p:nvSpPr>
        <p:spPr>
          <a:xfrm>
            <a:off x="541246" y="5357934"/>
            <a:ext cx="10988144" cy="80027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Otherwise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tried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sequentially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took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incredibly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6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cidemo1v2">
            <a:hlinkClick r:id="" action="ppaction://media"/>
            <a:extLst>
              <a:ext uri="{FF2B5EF4-FFF2-40B4-BE49-F238E27FC236}">
                <a16:creationId xmlns:a16="http://schemas.microsoft.com/office/drawing/2014/main" id="{27DDC74C-96BC-E4BC-F559-B05970475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23" name="Szöveg helye 14">
            <a:extLst>
              <a:ext uri="{FF2B5EF4-FFF2-40B4-BE49-F238E27FC236}">
                <a16:creationId xmlns:a16="http://schemas.microsoft.com/office/drawing/2014/main" id="{7E2FF05B-292A-450F-B394-DAB1DF3A53F5}"/>
              </a:ext>
            </a:extLst>
          </p:cNvPr>
          <p:cNvSpPr txBox="1">
            <a:spLocks/>
          </p:cNvSpPr>
          <p:nvPr/>
        </p:nvSpPr>
        <p:spPr>
          <a:xfrm>
            <a:off x="848140" y="2862470"/>
            <a:ext cx="10906538" cy="399553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An </a:t>
            </a: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evolutionary</a:t>
            </a:r>
            <a:r>
              <a:rPr lang="en-GB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approach for neural network based agents applied on time series data in the Cloud</a:t>
            </a:r>
            <a:endParaRPr lang="hu-HU" sz="4800" dirty="0">
              <a:solidFill>
                <a:schemeClr val="bg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Subtitle</a:t>
            </a: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Applied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Machine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Learning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in Stock Market</a:t>
            </a:r>
          </a:p>
        </p:txBody>
      </p:sp>
    </p:spTree>
    <p:extLst>
      <p:ext uri="{BB962C8B-B14F-4D97-AF65-F5344CB8AC3E}">
        <p14:creationId xmlns:p14="http://schemas.microsoft.com/office/powerpoint/2010/main" val="381741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églalap 93">
            <a:extLst>
              <a:ext uri="{FF2B5EF4-FFF2-40B4-BE49-F238E27FC236}">
                <a16:creationId xmlns:a16="http://schemas.microsoft.com/office/drawing/2014/main" id="{08CAFE37-0A9B-3B99-DD50-6609AB95F760}"/>
              </a:ext>
            </a:extLst>
          </p:cNvPr>
          <p:cNvSpPr/>
          <p:nvPr/>
        </p:nvSpPr>
        <p:spPr>
          <a:xfrm>
            <a:off x="7707086" y="1822382"/>
            <a:ext cx="3943667" cy="42191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54463"/>
                      <a:gd name="connsiteY0" fmla="*/ 0 h 965132"/>
                      <a:gd name="connsiteX1" fmla="*/ 3154463 w 3154463"/>
                      <a:gd name="connsiteY1" fmla="*/ 0 h 965132"/>
                      <a:gd name="connsiteX2" fmla="*/ 3154463 w 3154463"/>
                      <a:gd name="connsiteY2" fmla="*/ 965132 h 965132"/>
                      <a:gd name="connsiteX3" fmla="*/ 0 w 3154463"/>
                      <a:gd name="connsiteY3" fmla="*/ 965132 h 965132"/>
                      <a:gd name="connsiteX4" fmla="*/ 0 w 3154463"/>
                      <a:gd name="connsiteY4" fmla="*/ 0 h 965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4463" h="965132" extrusionOk="0">
                        <a:moveTo>
                          <a:pt x="0" y="0"/>
                        </a:moveTo>
                        <a:cubicBezTo>
                          <a:pt x="419892" y="118645"/>
                          <a:pt x="1632992" y="116012"/>
                          <a:pt x="3154463" y="0"/>
                        </a:cubicBezTo>
                        <a:cubicBezTo>
                          <a:pt x="3208412" y="110370"/>
                          <a:pt x="3227333" y="574053"/>
                          <a:pt x="3154463" y="965132"/>
                        </a:cubicBezTo>
                        <a:cubicBezTo>
                          <a:pt x="2221725" y="1099732"/>
                          <a:pt x="821688" y="807936"/>
                          <a:pt x="0" y="965132"/>
                        </a:cubicBezTo>
                        <a:cubicBezTo>
                          <a:pt x="5802" y="533646"/>
                          <a:pt x="-31327" y="103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D90B717E-83E3-4F01-5388-DDCD39988395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did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implement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9" name="Kép 48">
            <a:extLst>
              <a:ext uri="{FF2B5EF4-FFF2-40B4-BE49-F238E27FC236}">
                <a16:creationId xmlns:a16="http://schemas.microsoft.com/office/drawing/2014/main" id="{D268EA94-FCF1-45A0-9F20-CDAA494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19834" r="5774" b="22424"/>
          <a:stretch/>
        </p:blipFill>
        <p:spPr>
          <a:xfrm>
            <a:off x="7565296" y="-467484"/>
            <a:ext cx="5087605" cy="327272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77" name="Szöveg helye 14">
            <a:extLst>
              <a:ext uri="{FF2B5EF4-FFF2-40B4-BE49-F238E27FC236}">
                <a16:creationId xmlns:a16="http://schemas.microsoft.com/office/drawing/2014/main" id="{F7E2435D-372F-810D-6400-20F9C7F958EF}"/>
              </a:ext>
            </a:extLst>
          </p:cNvPr>
          <p:cNvSpPr txBox="1">
            <a:spLocks/>
          </p:cNvSpPr>
          <p:nvPr/>
        </p:nvSpPr>
        <p:spPr>
          <a:xfrm>
            <a:off x="8234918" y="428476"/>
            <a:ext cx="3383179" cy="164409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take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cloud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78" name="Kép helye 6">
            <a:extLst>
              <a:ext uri="{FF2B5EF4-FFF2-40B4-BE49-F238E27FC236}">
                <a16:creationId xmlns:a16="http://schemas.microsoft.com/office/drawing/2014/main" id="{AE482318-891C-BBD5-0868-42B9A452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2417824"/>
            <a:ext cx="854075" cy="854075"/>
          </a:xfrm>
          <a:prstGeom prst="rect">
            <a:avLst/>
          </a:prstGeom>
        </p:spPr>
      </p:pic>
      <p:pic>
        <p:nvPicPr>
          <p:cNvPr id="79" name="Kép helye 6">
            <a:extLst>
              <a:ext uri="{FF2B5EF4-FFF2-40B4-BE49-F238E27FC236}">
                <a16:creationId xmlns:a16="http://schemas.microsoft.com/office/drawing/2014/main" id="{18BFD80B-DC16-259F-3CD7-39F3AFB7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3271899"/>
            <a:ext cx="854075" cy="854075"/>
          </a:xfrm>
          <a:prstGeom prst="rect">
            <a:avLst/>
          </a:prstGeom>
        </p:spPr>
      </p:pic>
      <p:pic>
        <p:nvPicPr>
          <p:cNvPr id="80" name="Kép helye 6">
            <a:extLst>
              <a:ext uri="{FF2B5EF4-FFF2-40B4-BE49-F238E27FC236}">
                <a16:creationId xmlns:a16="http://schemas.microsoft.com/office/drawing/2014/main" id="{251E4BF5-FA9B-25BB-71B4-D8654D2E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4181544"/>
            <a:ext cx="854075" cy="854075"/>
          </a:xfrm>
          <a:prstGeom prst="rect">
            <a:avLst/>
          </a:prstGeom>
        </p:spPr>
      </p:pic>
      <p:pic>
        <p:nvPicPr>
          <p:cNvPr id="81" name="Kép helye 6">
            <a:extLst>
              <a:ext uri="{FF2B5EF4-FFF2-40B4-BE49-F238E27FC236}">
                <a16:creationId xmlns:a16="http://schemas.microsoft.com/office/drawing/2014/main" id="{56A751F2-C00E-5C6B-287F-3D0AAF52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5035619"/>
            <a:ext cx="854075" cy="854075"/>
          </a:xfrm>
          <a:prstGeom prst="rect">
            <a:avLst/>
          </a:prstGeom>
        </p:spPr>
      </p:pic>
      <p:pic>
        <p:nvPicPr>
          <p:cNvPr id="82" name="Kép helye 6">
            <a:extLst>
              <a:ext uri="{FF2B5EF4-FFF2-40B4-BE49-F238E27FC236}">
                <a16:creationId xmlns:a16="http://schemas.microsoft.com/office/drawing/2014/main" id="{1EB58F07-EBA4-FC87-7FF1-E6576B3C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2417824"/>
            <a:ext cx="854075" cy="854075"/>
          </a:xfrm>
          <a:prstGeom prst="rect">
            <a:avLst/>
          </a:prstGeom>
        </p:spPr>
      </p:pic>
      <p:pic>
        <p:nvPicPr>
          <p:cNvPr id="83" name="Kép helye 6">
            <a:extLst>
              <a:ext uri="{FF2B5EF4-FFF2-40B4-BE49-F238E27FC236}">
                <a16:creationId xmlns:a16="http://schemas.microsoft.com/office/drawing/2014/main" id="{93AC2FD3-EEC3-3362-822C-58E38428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3271899"/>
            <a:ext cx="854075" cy="854075"/>
          </a:xfrm>
          <a:prstGeom prst="rect">
            <a:avLst/>
          </a:prstGeom>
        </p:spPr>
      </p:pic>
      <p:pic>
        <p:nvPicPr>
          <p:cNvPr id="84" name="Kép helye 6">
            <a:extLst>
              <a:ext uri="{FF2B5EF4-FFF2-40B4-BE49-F238E27FC236}">
                <a16:creationId xmlns:a16="http://schemas.microsoft.com/office/drawing/2014/main" id="{6104CC40-F148-5118-85BA-D15075E5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4181544"/>
            <a:ext cx="854075" cy="854075"/>
          </a:xfrm>
          <a:prstGeom prst="rect">
            <a:avLst/>
          </a:prstGeom>
        </p:spPr>
      </p:pic>
      <p:pic>
        <p:nvPicPr>
          <p:cNvPr id="85" name="Kép helye 6">
            <a:extLst>
              <a:ext uri="{FF2B5EF4-FFF2-40B4-BE49-F238E27FC236}">
                <a16:creationId xmlns:a16="http://schemas.microsoft.com/office/drawing/2014/main" id="{EEFDC2EA-ECDD-3B87-BD6D-2E0F7945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5035619"/>
            <a:ext cx="854075" cy="854075"/>
          </a:xfrm>
          <a:prstGeom prst="rect">
            <a:avLst/>
          </a:prstGeom>
        </p:spPr>
      </p:pic>
      <p:pic>
        <p:nvPicPr>
          <p:cNvPr id="86" name="Kép helye 6">
            <a:extLst>
              <a:ext uri="{FF2B5EF4-FFF2-40B4-BE49-F238E27FC236}">
                <a16:creationId xmlns:a16="http://schemas.microsoft.com/office/drawing/2014/main" id="{E7B794A8-CD84-C3FA-B562-649C8BA0B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2417824"/>
            <a:ext cx="854075" cy="854075"/>
          </a:xfrm>
          <a:prstGeom prst="rect">
            <a:avLst/>
          </a:prstGeom>
        </p:spPr>
      </p:pic>
      <p:pic>
        <p:nvPicPr>
          <p:cNvPr id="87" name="Kép helye 6">
            <a:extLst>
              <a:ext uri="{FF2B5EF4-FFF2-40B4-BE49-F238E27FC236}">
                <a16:creationId xmlns:a16="http://schemas.microsoft.com/office/drawing/2014/main" id="{2C12C8D8-9AE4-6B49-B537-68193B45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3271899"/>
            <a:ext cx="854075" cy="854075"/>
          </a:xfrm>
          <a:prstGeom prst="rect">
            <a:avLst/>
          </a:prstGeom>
        </p:spPr>
      </p:pic>
      <p:pic>
        <p:nvPicPr>
          <p:cNvPr id="88" name="Kép helye 6">
            <a:extLst>
              <a:ext uri="{FF2B5EF4-FFF2-40B4-BE49-F238E27FC236}">
                <a16:creationId xmlns:a16="http://schemas.microsoft.com/office/drawing/2014/main" id="{941DDF04-19A1-7FFA-0378-255B9AA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4181544"/>
            <a:ext cx="854075" cy="854075"/>
          </a:xfrm>
          <a:prstGeom prst="rect">
            <a:avLst/>
          </a:prstGeom>
        </p:spPr>
      </p:pic>
      <p:pic>
        <p:nvPicPr>
          <p:cNvPr id="89" name="Kép helye 6">
            <a:extLst>
              <a:ext uri="{FF2B5EF4-FFF2-40B4-BE49-F238E27FC236}">
                <a16:creationId xmlns:a16="http://schemas.microsoft.com/office/drawing/2014/main" id="{679F8B3D-694E-36E5-08B2-B5BAAA8B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5035619"/>
            <a:ext cx="854075" cy="854075"/>
          </a:xfrm>
          <a:prstGeom prst="rect">
            <a:avLst/>
          </a:prstGeom>
        </p:spPr>
      </p:pic>
      <p:pic>
        <p:nvPicPr>
          <p:cNvPr id="90" name="Kép helye 6">
            <a:extLst>
              <a:ext uri="{FF2B5EF4-FFF2-40B4-BE49-F238E27FC236}">
                <a16:creationId xmlns:a16="http://schemas.microsoft.com/office/drawing/2014/main" id="{717BCD6F-CD69-FD51-4B13-2EC70E77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2417824"/>
            <a:ext cx="854075" cy="854075"/>
          </a:xfrm>
          <a:prstGeom prst="rect">
            <a:avLst/>
          </a:prstGeom>
        </p:spPr>
      </p:pic>
      <p:pic>
        <p:nvPicPr>
          <p:cNvPr id="91" name="Kép helye 6">
            <a:extLst>
              <a:ext uri="{FF2B5EF4-FFF2-40B4-BE49-F238E27FC236}">
                <a16:creationId xmlns:a16="http://schemas.microsoft.com/office/drawing/2014/main" id="{20E97200-DF3B-6F8E-A94F-A15F7FC9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3271899"/>
            <a:ext cx="854075" cy="854075"/>
          </a:xfrm>
          <a:prstGeom prst="rect">
            <a:avLst/>
          </a:prstGeom>
        </p:spPr>
      </p:pic>
      <p:pic>
        <p:nvPicPr>
          <p:cNvPr id="92" name="Kép helye 6">
            <a:extLst>
              <a:ext uri="{FF2B5EF4-FFF2-40B4-BE49-F238E27FC236}">
                <a16:creationId xmlns:a16="http://schemas.microsoft.com/office/drawing/2014/main" id="{0877792B-23A9-AB6A-9C88-A2139692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4181544"/>
            <a:ext cx="854075" cy="854075"/>
          </a:xfrm>
          <a:prstGeom prst="rect">
            <a:avLst/>
          </a:prstGeom>
        </p:spPr>
      </p:pic>
      <p:pic>
        <p:nvPicPr>
          <p:cNvPr id="93" name="Kép helye 6">
            <a:extLst>
              <a:ext uri="{FF2B5EF4-FFF2-40B4-BE49-F238E27FC236}">
                <a16:creationId xmlns:a16="http://schemas.microsoft.com/office/drawing/2014/main" id="{D4EBC4BD-708E-97B4-6ACD-7E35ACAE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5035619"/>
            <a:ext cx="854075" cy="854075"/>
          </a:xfrm>
          <a:prstGeom prst="rect">
            <a:avLst/>
          </a:prstGeom>
        </p:spPr>
      </p:pic>
      <p:sp>
        <p:nvSpPr>
          <p:cNvPr id="95" name="Szöveg helye 14">
            <a:extLst>
              <a:ext uri="{FF2B5EF4-FFF2-40B4-BE49-F238E27FC236}">
                <a16:creationId xmlns:a16="http://schemas.microsoft.com/office/drawing/2014/main" id="{52C18160-5786-88BC-745B-FE6A9F752BBB}"/>
              </a:ext>
            </a:extLst>
          </p:cNvPr>
          <p:cNvSpPr txBox="1">
            <a:spLocks/>
          </p:cNvSpPr>
          <p:nvPr/>
        </p:nvSpPr>
        <p:spPr>
          <a:xfrm>
            <a:off x="7953360" y="5974300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Let’s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call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Workers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96" name="Kép helye 6">
            <a:extLst>
              <a:ext uri="{FF2B5EF4-FFF2-40B4-BE49-F238E27FC236}">
                <a16:creationId xmlns:a16="http://schemas.microsoft.com/office/drawing/2014/main" id="{8BC9ADAA-954B-843B-57CB-17F73097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07" y="2352039"/>
            <a:ext cx="854075" cy="854075"/>
          </a:xfrm>
          <a:prstGeom prst="rect">
            <a:avLst/>
          </a:prstGeom>
        </p:spPr>
      </p:pic>
      <p:sp>
        <p:nvSpPr>
          <p:cNvPr id="97" name="Szöveg helye 14">
            <a:extLst>
              <a:ext uri="{FF2B5EF4-FFF2-40B4-BE49-F238E27FC236}">
                <a16:creationId xmlns:a16="http://schemas.microsoft.com/office/drawing/2014/main" id="{D20CF1BD-3CC9-22F0-03D2-A7AB60BB19E3}"/>
              </a:ext>
            </a:extLst>
          </p:cNvPr>
          <p:cNvSpPr txBox="1">
            <a:spLocks/>
          </p:cNvSpPr>
          <p:nvPr/>
        </p:nvSpPr>
        <p:spPr>
          <a:xfrm>
            <a:off x="668036" y="1667112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also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have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 Driver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98" name="Egyenes összekötő 97">
            <a:extLst>
              <a:ext uri="{FF2B5EF4-FFF2-40B4-BE49-F238E27FC236}">
                <a16:creationId xmlns:a16="http://schemas.microsoft.com/office/drawing/2014/main" id="{6D77459A-750D-D1E3-E625-1E5CE55FF8B0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2572682" y="1822382"/>
            <a:ext cx="5134404" cy="9566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gyenes összekötő 98">
            <a:extLst>
              <a:ext uri="{FF2B5EF4-FFF2-40B4-BE49-F238E27FC236}">
                <a16:creationId xmlns:a16="http://schemas.microsoft.com/office/drawing/2014/main" id="{B2861EF0-7A40-58FB-BCF1-54E873619E6F}"/>
              </a:ext>
            </a:extLst>
          </p:cNvPr>
          <p:cNvCxnSpPr>
            <a:cxnSpLocks/>
          </p:cNvCxnSpPr>
          <p:nvPr/>
        </p:nvCxnSpPr>
        <p:spPr>
          <a:xfrm>
            <a:off x="2572682" y="3020786"/>
            <a:ext cx="5134404" cy="302078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Kép 104">
            <a:extLst>
              <a:ext uri="{FF2B5EF4-FFF2-40B4-BE49-F238E27FC236}">
                <a16:creationId xmlns:a16="http://schemas.microsoft.com/office/drawing/2014/main" id="{2D16CF24-D9D0-7EE5-0312-9F7141D9A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788587" y="1989825"/>
            <a:ext cx="4500000" cy="4176000"/>
          </a:xfrm>
          <a:prstGeom prst="rect">
            <a:avLst/>
          </a:prstGeom>
        </p:spPr>
      </p:pic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A032CAEC-97B5-0D8A-0098-A76C078F5724}"/>
              </a:ext>
            </a:extLst>
          </p:cNvPr>
          <p:cNvGrpSpPr/>
          <p:nvPr/>
        </p:nvGrpSpPr>
        <p:grpSpPr>
          <a:xfrm>
            <a:off x="796624" y="3394772"/>
            <a:ext cx="2813709" cy="3223105"/>
            <a:chOff x="419259" y="3394772"/>
            <a:chExt cx="2813709" cy="3223105"/>
          </a:xfrm>
        </p:grpSpPr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CCDA044A-17F3-9F8D-3311-DBC5B38AF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9259" y="3394772"/>
              <a:ext cx="809222" cy="809222"/>
            </a:xfrm>
            <a:prstGeom prst="rect">
              <a:avLst/>
            </a:prstGeom>
          </p:spPr>
        </p:pic>
        <p:pic>
          <p:nvPicPr>
            <p:cNvPr id="108" name="Kép 107">
              <a:extLst>
                <a:ext uri="{FF2B5EF4-FFF2-40B4-BE49-F238E27FC236}">
                  <a16:creationId xmlns:a16="http://schemas.microsoft.com/office/drawing/2014/main" id="{082CACED-620D-9962-FCC3-BEE1E371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1359" y="3394772"/>
              <a:ext cx="809222" cy="809222"/>
            </a:xfrm>
            <a:prstGeom prst="rect">
              <a:avLst/>
            </a:prstGeom>
          </p:spPr>
        </p:pic>
        <p:pic>
          <p:nvPicPr>
            <p:cNvPr id="109" name="Kép 108">
              <a:extLst>
                <a:ext uri="{FF2B5EF4-FFF2-40B4-BE49-F238E27FC236}">
                  <a16:creationId xmlns:a16="http://schemas.microsoft.com/office/drawing/2014/main" id="{A56B87A9-04FC-6D0E-4C0B-DBC7D3E3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77663" y="3394772"/>
              <a:ext cx="809222" cy="809222"/>
            </a:xfrm>
            <a:prstGeom prst="rect">
              <a:avLst/>
            </a:prstGeom>
          </p:spPr>
        </p:pic>
        <p:pic>
          <p:nvPicPr>
            <p:cNvPr id="110" name="Kép 109">
              <a:extLst>
                <a:ext uri="{FF2B5EF4-FFF2-40B4-BE49-F238E27FC236}">
                  <a16:creationId xmlns:a16="http://schemas.microsoft.com/office/drawing/2014/main" id="{DE97C2BD-12F3-93E0-807F-A87FAE67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23746" y="3394772"/>
              <a:ext cx="809222" cy="809222"/>
            </a:xfrm>
            <a:prstGeom prst="rect">
              <a:avLst/>
            </a:prstGeom>
          </p:spPr>
        </p:pic>
        <p:pic>
          <p:nvPicPr>
            <p:cNvPr id="112" name="Kép 111">
              <a:extLst>
                <a:ext uri="{FF2B5EF4-FFF2-40B4-BE49-F238E27FC236}">
                  <a16:creationId xmlns:a16="http://schemas.microsoft.com/office/drawing/2014/main" id="{EA290F06-A6EE-C893-A864-4B959701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9259" y="4203994"/>
              <a:ext cx="809222" cy="809222"/>
            </a:xfrm>
            <a:prstGeom prst="rect">
              <a:avLst/>
            </a:prstGeom>
          </p:spPr>
        </p:pic>
        <p:pic>
          <p:nvPicPr>
            <p:cNvPr id="113" name="Kép 112">
              <a:extLst>
                <a:ext uri="{FF2B5EF4-FFF2-40B4-BE49-F238E27FC236}">
                  <a16:creationId xmlns:a16="http://schemas.microsoft.com/office/drawing/2014/main" id="{20EA7CA0-DFEE-D224-5A94-29BD50A3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1359" y="4203994"/>
              <a:ext cx="809222" cy="809222"/>
            </a:xfrm>
            <a:prstGeom prst="rect">
              <a:avLst/>
            </a:prstGeom>
          </p:spPr>
        </p:pic>
        <p:pic>
          <p:nvPicPr>
            <p:cNvPr id="114" name="Kép 113">
              <a:extLst>
                <a:ext uri="{FF2B5EF4-FFF2-40B4-BE49-F238E27FC236}">
                  <a16:creationId xmlns:a16="http://schemas.microsoft.com/office/drawing/2014/main" id="{1A37F05F-9CDA-347E-208B-AF6506ED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77663" y="4203994"/>
              <a:ext cx="809222" cy="809222"/>
            </a:xfrm>
            <a:prstGeom prst="rect">
              <a:avLst/>
            </a:prstGeom>
          </p:spPr>
        </p:pic>
        <p:pic>
          <p:nvPicPr>
            <p:cNvPr id="115" name="Kép 114">
              <a:extLst>
                <a:ext uri="{FF2B5EF4-FFF2-40B4-BE49-F238E27FC236}">
                  <a16:creationId xmlns:a16="http://schemas.microsoft.com/office/drawing/2014/main" id="{DB605E73-B2EB-EF10-7E11-1BC2FAEF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23746" y="4203994"/>
              <a:ext cx="809222" cy="809222"/>
            </a:xfrm>
            <a:prstGeom prst="rect">
              <a:avLst/>
            </a:prstGeom>
          </p:spPr>
        </p:pic>
        <p:pic>
          <p:nvPicPr>
            <p:cNvPr id="117" name="Kép 116">
              <a:extLst>
                <a:ext uri="{FF2B5EF4-FFF2-40B4-BE49-F238E27FC236}">
                  <a16:creationId xmlns:a16="http://schemas.microsoft.com/office/drawing/2014/main" id="{8F02D96E-337F-EC13-2577-2B8431E3A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9259" y="5013216"/>
              <a:ext cx="809222" cy="809222"/>
            </a:xfrm>
            <a:prstGeom prst="rect">
              <a:avLst/>
            </a:prstGeom>
          </p:spPr>
        </p:pic>
        <p:pic>
          <p:nvPicPr>
            <p:cNvPr id="118" name="Kép 117">
              <a:extLst>
                <a:ext uri="{FF2B5EF4-FFF2-40B4-BE49-F238E27FC236}">
                  <a16:creationId xmlns:a16="http://schemas.microsoft.com/office/drawing/2014/main" id="{E679E10B-D559-FB81-6EF6-0EEEF69F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1359" y="5013216"/>
              <a:ext cx="809222" cy="809222"/>
            </a:xfrm>
            <a:prstGeom prst="rect">
              <a:avLst/>
            </a:prstGeom>
          </p:spPr>
        </p:pic>
        <p:pic>
          <p:nvPicPr>
            <p:cNvPr id="119" name="Kép 118">
              <a:extLst>
                <a:ext uri="{FF2B5EF4-FFF2-40B4-BE49-F238E27FC236}">
                  <a16:creationId xmlns:a16="http://schemas.microsoft.com/office/drawing/2014/main" id="{5B2DABCB-3328-700E-16C2-4C577EBE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77663" y="5013216"/>
              <a:ext cx="809222" cy="809222"/>
            </a:xfrm>
            <a:prstGeom prst="rect">
              <a:avLst/>
            </a:prstGeom>
          </p:spPr>
        </p:pic>
        <p:pic>
          <p:nvPicPr>
            <p:cNvPr id="120" name="Kép 119">
              <a:extLst>
                <a:ext uri="{FF2B5EF4-FFF2-40B4-BE49-F238E27FC236}">
                  <a16:creationId xmlns:a16="http://schemas.microsoft.com/office/drawing/2014/main" id="{5E137A3D-8273-5220-EB8A-B178BE1A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23746" y="5013216"/>
              <a:ext cx="809222" cy="809222"/>
            </a:xfrm>
            <a:prstGeom prst="rect">
              <a:avLst/>
            </a:prstGeom>
          </p:spPr>
        </p:pic>
        <p:pic>
          <p:nvPicPr>
            <p:cNvPr id="122" name="Kép 121">
              <a:extLst>
                <a:ext uri="{FF2B5EF4-FFF2-40B4-BE49-F238E27FC236}">
                  <a16:creationId xmlns:a16="http://schemas.microsoft.com/office/drawing/2014/main" id="{51B5DC0A-EFAB-7034-B02E-154ADB7B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19259" y="5808655"/>
              <a:ext cx="809222" cy="809222"/>
            </a:xfrm>
            <a:prstGeom prst="rect">
              <a:avLst/>
            </a:prstGeom>
          </p:spPr>
        </p:pic>
        <p:pic>
          <p:nvPicPr>
            <p:cNvPr id="123" name="Kép 122">
              <a:extLst>
                <a:ext uri="{FF2B5EF4-FFF2-40B4-BE49-F238E27FC236}">
                  <a16:creationId xmlns:a16="http://schemas.microsoft.com/office/drawing/2014/main" id="{9652A031-DC66-5A9E-C440-6562D3CCC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91359" y="5808655"/>
              <a:ext cx="809222" cy="809222"/>
            </a:xfrm>
            <a:prstGeom prst="rect">
              <a:avLst/>
            </a:prstGeom>
          </p:spPr>
        </p:pic>
        <p:pic>
          <p:nvPicPr>
            <p:cNvPr id="124" name="Kép 123">
              <a:extLst>
                <a:ext uri="{FF2B5EF4-FFF2-40B4-BE49-F238E27FC236}">
                  <a16:creationId xmlns:a16="http://schemas.microsoft.com/office/drawing/2014/main" id="{55BAAF2A-0621-7110-408D-A3D1BE5C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777663" y="5808655"/>
              <a:ext cx="809222" cy="809222"/>
            </a:xfrm>
            <a:prstGeom prst="rect">
              <a:avLst/>
            </a:prstGeom>
          </p:spPr>
        </p:pic>
        <p:pic>
          <p:nvPicPr>
            <p:cNvPr id="125" name="Kép 124">
              <a:extLst>
                <a:ext uri="{FF2B5EF4-FFF2-40B4-BE49-F238E27FC236}">
                  <a16:creationId xmlns:a16="http://schemas.microsoft.com/office/drawing/2014/main" id="{E432758A-BA17-955A-E810-BB9CBF58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23746" y="5808655"/>
              <a:ext cx="809222" cy="80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8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6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77" grpId="0"/>
      <p:bldP spid="95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3">
            <a:extLst>
              <a:ext uri="{FF2B5EF4-FFF2-40B4-BE49-F238E27FC236}">
                <a16:creationId xmlns:a16="http://schemas.microsoft.com/office/drawing/2014/main" id="{CCDA044A-17F3-9F8D-3311-DBC5B38AF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624" y="3394772"/>
            <a:ext cx="809222" cy="809222"/>
          </a:xfrm>
          <a:prstGeom prst="rect">
            <a:avLst/>
          </a:prstGeom>
        </p:spPr>
      </p:pic>
      <p:sp>
        <p:nvSpPr>
          <p:cNvPr id="94" name="Téglalap 93">
            <a:extLst>
              <a:ext uri="{FF2B5EF4-FFF2-40B4-BE49-F238E27FC236}">
                <a16:creationId xmlns:a16="http://schemas.microsoft.com/office/drawing/2014/main" id="{08CAFE37-0A9B-3B99-DD50-6609AB95F760}"/>
              </a:ext>
            </a:extLst>
          </p:cNvPr>
          <p:cNvSpPr/>
          <p:nvPr/>
        </p:nvSpPr>
        <p:spPr>
          <a:xfrm>
            <a:off x="7707086" y="1822382"/>
            <a:ext cx="3943667" cy="42191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54463"/>
                      <a:gd name="connsiteY0" fmla="*/ 0 h 965132"/>
                      <a:gd name="connsiteX1" fmla="*/ 3154463 w 3154463"/>
                      <a:gd name="connsiteY1" fmla="*/ 0 h 965132"/>
                      <a:gd name="connsiteX2" fmla="*/ 3154463 w 3154463"/>
                      <a:gd name="connsiteY2" fmla="*/ 965132 h 965132"/>
                      <a:gd name="connsiteX3" fmla="*/ 0 w 3154463"/>
                      <a:gd name="connsiteY3" fmla="*/ 965132 h 965132"/>
                      <a:gd name="connsiteX4" fmla="*/ 0 w 3154463"/>
                      <a:gd name="connsiteY4" fmla="*/ 0 h 965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4463" h="965132" extrusionOk="0">
                        <a:moveTo>
                          <a:pt x="0" y="0"/>
                        </a:moveTo>
                        <a:cubicBezTo>
                          <a:pt x="419892" y="118645"/>
                          <a:pt x="1632992" y="116012"/>
                          <a:pt x="3154463" y="0"/>
                        </a:cubicBezTo>
                        <a:cubicBezTo>
                          <a:pt x="3208412" y="110370"/>
                          <a:pt x="3227333" y="574053"/>
                          <a:pt x="3154463" y="965132"/>
                        </a:cubicBezTo>
                        <a:cubicBezTo>
                          <a:pt x="2221725" y="1099732"/>
                          <a:pt x="821688" y="807936"/>
                          <a:pt x="0" y="965132"/>
                        </a:cubicBezTo>
                        <a:cubicBezTo>
                          <a:pt x="5802" y="533646"/>
                          <a:pt x="-31327" y="103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D90B717E-83E3-4F01-5388-DDCD39988395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does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relate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to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architect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9" name="Kép 48">
            <a:extLst>
              <a:ext uri="{FF2B5EF4-FFF2-40B4-BE49-F238E27FC236}">
                <a16:creationId xmlns:a16="http://schemas.microsoft.com/office/drawing/2014/main" id="{D268EA94-FCF1-45A0-9F20-CDAA49466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19834" r="5774" b="22424"/>
          <a:stretch/>
        </p:blipFill>
        <p:spPr>
          <a:xfrm>
            <a:off x="7565296" y="-467484"/>
            <a:ext cx="5087605" cy="327272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77" name="Szöveg helye 14">
            <a:extLst>
              <a:ext uri="{FF2B5EF4-FFF2-40B4-BE49-F238E27FC236}">
                <a16:creationId xmlns:a16="http://schemas.microsoft.com/office/drawing/2014/main" id="{F7E2435D-372F-810D-6400-20F9C7F958EF}"/>
              </a:ext>
            </a:extLst>
          </p:cNvPr>
          <p:cNvSpPr txBox="1">
            <a:spLocks/>
          </p:cNvSpPr>
          <p:nvPr/>
        </p:nvSpPr>
        <p:spPr>
          <a:xfrm>
            <a:off x="8234918" y="428476"/>
            <a:ext cx="3383179" cy="164409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take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cloud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78" name="Kép helye 6">
            <a:extLst>
              <a:ext uri="{FF2B5EF4-FFF2-40B4-BE49-F238E27FC236}">
                <a16:creationId xmlns:a16="http://schemas.microsoft.com/office/drawing/2014/main" id="{AE482318-891C-BBD5-0868-42B9A4520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537" y="2417824"/>
            <a:ext cx="854075" cy="854075"/>
          </a:xfrm>
          <a:prstGeom prst="rect">
            <a:avLst/>
          </a:prstGeom>
        </p:spPr>
      </p:pic>
      <p:pic>
        <p:nvPicPr>
          <p:cNvPr id="79" name="Kép helye 6">
            <a:extLst>
              <a:ext uri="{FF2B5EF4-FFF2-40B4-BE49-F238E27FC236}">
                <a16:creationId xmlns:a16="http://schemas.microsoft.com/office/drawing/2014/main" id="{18BFD80B-DC16-259F-3CD7-39F3AFB7A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537" y="3271899"/>
            <a:ext cx="854075" cy="854075"/>
          </a:xfrm>
          <a:prstGeom prst="rect">
            <a:avLst/>
          </a:prstGeom>
        </p:spPr>
      </p:pic>
      <p:pic>
        <p:nvPicPr>
          <p:cNvPr id="80" name="Kép helye 6">
            <a:extLst>
              <a:ext uri="{FF2B5EF4-FFF2-40B4-BE49-F238E27FC236}">
                <a16:creationId xmlns:a16="http://schemas.microsoft.com/office/drawing/2014/main" id="{251E4BF5-FA9B-25BB-71B4-D8654D2E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537" y="4181544"/>
            <a:ext cx="854075" cy="854075"/>
          </a:xfrm>
          <a:prstGeom prst="rect">
            <a:avLst/>
          </a:prstGeom>
        </p:spPr>
      </p:pic>
      <p:pic>
        <p:nvPicPr>
          <p:cNvPr id="81" name="Kép helye 6">
            <a:extLst>
              <a:ext uri="{FF2B5EF4-FFF2-40B4-BE49-F238E27FC236}">
                <a16:creationId xmlns:a16="http://schemas.microsoft.com/office/drawing/2014/main" id="{56A751F2-C00E-5C6B-287F-3D0AAF529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537" y="5035619"/>
            <a:ext cx="854075" cy="854075"/>
          </a:xfrm>
          <a:prstGeom prst="rect">
            <a:avLst/>
          </a:prstGeom>
        </p:spPr>
      </p:pic>
      <p:pic>
        <p:nvPicPr>
          <p:cNvPr id="82" name="Kép helye 6">
            <a:extLst>
              <a:ext uri="{FF2B5EF4-FFF2-40B4-BE49-F238E27FC236}">
                <a16:creationId xmlns:a16="http://schemas.microsoft.com/office/drawing/2014/main" id="{1EB58F07-EBA4-FC87-7FF1-E6576B3CC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243" y="2417824"/>
            <a:ext cx="854075" cy="854075"/>
          </a:xfrm>
          <a:prstGeom prst="rect">
            <a:avLst/>
          </a:prstGeom>
        </p:spPr>
      </p:pic>
      <p:pic>
        <p:nvPicPr>
          <p:cNvPr id="83" name="Kép helye 6">
            <a:extLst>
              <a:ext uri="{FF2B5EF4-FFF2-40B4-BE49-F238E27FC236}">
                <a16:creationId xmlns:a16="http://schemas.microsoft.com/office/drawing/2014/main" id="{93AC2FD3-EEC3-3362-822C-58E384280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243" y="3271899"/>
            <a:ext cx="854075" cy="854075"/>
          </a:xfrm>
          <a:prstGeom prst="rect">
            <a:avLst/>
          </a:prstGeom>
        </p:spPr>
      </p:pic>
      <p:pic>
        <p:nvPicPr>
          <p:cNvPr id="84" name="Kép helye 6">
            <a:extLst>
              <a:ext uri="{FF2B5EF4-FFF2-40B4-BE49-F238E27FC236}">
                <a16:creationId xmlns:a16="http://schemas.microsoft.com/office/drawing/2014/main" id="{6104CC40-F148-5118-85BA-D15075E5C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243" y="4181544"/>
            <a:ext cx="854075" cy="854075"/>
          </a:xfrm>
          <a:prstGeom prst="rect">
            <a:avLst/>
          </a:prstGeom>
        </p:spPr>
      </p:pic>
      <p:pic>
        <p:nvPicPr>
          <p:cNvPr id="85" name="Kép helye 6">
            <a:extLst>
              <a:ext uri="{FF2B5EF4-FFF2-40B4-BE49-F238E27FC236}">
                <a16:creationId xmlns:a16="http://schemas.microsoft.com/office/drawing/2014/main" id="{EEFDC2EA-ECDD-3B87-BD6D-2E0F7945A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243" y="5035619"/>
            <a:ext cx="854075" cy="854075"/>
          </a:xfrm>
          <a:prstGeom prst="rect">
            <a:avLst/>
          </a:prstGeom>
        </p:spPr>
      </p:pic>
      <p:pic>
        <p:nvPicPr>
          <p:cNvPr id="86" name="Kép helye 6">
            <a:extLst>
              <a:ext uri="{FF2B5EF4-FFF2-40B4-BE49-F238E27FC236}">
                <a16:creationId xmlns:a16="http://schemas.microsoft.com/office/drawing/2014/main" id="{E7B794A8-CD84-C3FA-B562-649C8BA0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949" y="2417824"/>
            <a:ext cx="854075" cy="854075"/>
          </a:xfrm>
          <a:prstGeom prst="rect">
            <a:avLst/>
          </a:prstGeom>
        </p:spPr>
      </p:pic>
      <p:pic>
        <p:nvPicPr>
          <p:cNvPr id="87" name="Kép helye 6">
            <a:extLst>
              <a:ext uri="{FF2B5EF4-FFF2-40B4-BE49-F238E27FC236}">
                <a16:creationId xmlns:a16="http://schemas.microsoft.com/office/drawing/2014/main" id="{2C12C8D8-9AE4-6B49-B537-68193B45E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949" y="3271899"/>
            <a:ext cx="854075" cy="854075"/>
          </a:xfrm>
          <a:prstGeom prst="rect">
            <a:avLst/>
          </a:prstGeom>
        </p:spPr>
      </p:pic>
      <p:pic>
        <p:nvPicPr>
          <p:cNvPr id="88" name="Kép helye 6">
            <a:extLst>
              <a:ext uri="{FF2B5EF4-FFF2-40B4-BE49-F238E27FC236}">
                <a16:creationId xmlns:a16="http://schemas.microsoft.com/office/drawing/2014/main" id="{941DDF04-19A1-7FFA-0378-255B9AA6A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949" y="4181544"/>
            <a:ext cx="854075" cy="854075"/>
          </a:xfrm>
          <a:prstGeom prst="rect">
            <a:avLst/>
          </a:prstGeom>
        </p:spPr>
      </p:pic>
      <p:pic>
        <p:nvPicPr>
          <p:cNvPr id="89" name="Kép helye 6">
            <a:extLst>
              <a:ext uri="{FF2B5EF4-FFF2-40B4-BE49-F238E27FC236}">
                <a16:creationId xmlns:a16="http://schemas.microsoft.com/office/drawing/2014/main" id="{679F8B3D-694E-36E5-08B2-B5BAAA8B2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949" y="5035619"/>
            <a:ext cx="854075" cy="854075"/>
          </a:xfrm>
          <a:prstGeom prst="rect">
            <a:avLst/>
          </a:prstGeom>
        </p:spPr>
      </p:pic>
      <p:pic>
        <p:nvPicPr>
          <p:cNvPr id="90" name="Kép helye 6">
            <a:extLst>
              <a:ext uri="{FF2B5EF4-FFF2-40B4-BE49-F238E27FC236}">
                <a16:creationId xmlns:a16="http://schemas.microsoft.com/office/drawing/2014/main" id="{717BCD6F-CD69-FD51-4B13-2EC70E777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55" y="2417824"/>
            <a:ext cx="854075" cy="854075"/>
          </a:xfrm>
          <a:prstGeom prst="rect">
            <a:avLst/>
          </a:prstGeom>
        </p:spPr>
      </p:pic>
      <p:pic>
        <p:nvPicPr>
          <p:cNvPr id="91" name="Kép helye 6">
            <a:extLst>
              <a:ext uri="{FF2B5EF4-FFF2-40B4-BE49-F238E27FC236}">
                <a16:creationId xmlns:a16="http://schemas.microsoft.com/office/drawing/2014/main" id="{20E97200-DF3B-6F8E-A94F-A15F7FC92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55" y="3271899"/>
            <a:ext cx="854075" cy="854075"/>
          </a:xfrm>
          <a:prstGeom prst="rect">
            <a:avLst/>
          </a:prstGeom>
        </p:spPr>
      </p:pic>
      <p:pic>
        <p:nvPicPr>
          <p:cNvPr id="92" name="Kép helye 6">
            <a:extLst>
              <a:ext uri="{FF2B5EF4-FFF2-40B4-BE49-F238E27FC236}">
                <a16:creationId xmlns:a16="http://schemas.microsoft.com/office/drawing/2014/main" id="{0877792B-23A9-AB6A-9C88-A21396922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55" y="4181544"/>
            <a:ext cx="854075" cy="854075"/>
          </a:xfrm>
          <a:prstGeom prst="rect">
            <a:avLst/>
          </a:prstGeom>
        </p:spPr>
      </p:pic>
      <p:pic>
        <p:nvPicPr>
          <p:cNvPr id="93" name="Kép helye 6">
            <a:extLst>
              <a:ext uri="{FF2B5EF4-FFF2-40B4-BE49-F238E27FC236}">
                <a16:creationId xmlns:a16="http://schemas.microsoft.com/office/drawing/2014/main" id="{D4EBC4BD-708E-97B4-6ACD-7E35ACAE4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55" y="5035619"/>
            <a:ext cx="854075" cy="854075"/>
          </a:xfrm>
          <a:prstGeom prst="rect">
            <a:avLst/>
          </a:prstGeom>
        </p:spPr>
      </p:pic>
      <p:sp>
        <p:nvSpPr>
          <p:cNvPr id="95" name="Szöveg helye 14">
            <a:extLst>
              <a:ext uri="{FF2B5EF4-FFF2-40B4-BE49-F238E27FC236}">
                <a16:creationId xmlns:a16="http://schemas.microsoft.com/office/drawing/2014/main" id="{52C18160-5786-88BC-745B-FE6A9F752BBB}"/>
              </a:ext>
            </a:extLst>
          </p:cNvPr>
          <p:cNvSpPr txBox="1">
            <a:spLocks/>
          </p:cNvSpPr>
          <p:nvPr/>
        </p:nvSpPr>
        <p:spPr>
          <a:xfrm>
            <a:off x="7953360" y="5974300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Let’s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call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Workers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96" name="Kép helye 6">
            <a:extLst>
              <a:ext uri="{FF2B5EF4-FFF2-40B4-BE49-F238E27FC236}">
                <a16:creationId xmlns:a16="http://schemas.microsoft.com/office/drawing/2014/main" id="{8BC9ADAA-954B-843B-57CB-17F73097F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607" y="2352039"/>
            <a:ext cx="854075" cy="854075"/>
          </a:xfrm>
          <a:prstGeom prst="rect">
            <a:avLst/>
          </a:prstGeom>
        </p:spPr>
      </p:pic>
      <p:sp>
        <p:nvSpPr>
          <p:cNvPr id="97" name="Szöveg helye 14">
            <a:extLst>
              <a:ext uri="{FF2B5EF4-FFF2-40B4-BE49-F238E27FC236}">
                <a16:creationId xmlns:a16="http://schemas.microsoft.com/office/drawing/2014/main" id="{D20CF1BD-3CC9-22F0-03D2-A7AB60BB19E3}"/>
              </a:ext>
            </a:extLst>
          </p:cNvPr>
          <p:cNvSpPr txBox="1">
            <a:spLocks/>
          </p:cNvSpPr>
          <p:nvPr/>
        </p:nvSpPr>
        <p:spPr>
          <a:xfrm>
            <a:off x="668036" y="1667112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also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have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 Driver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cxnSp>
        <p:nvCxnSpPr>
          <p:cNvPr id="98" name="Egyenes összekötő 97">
            <a:extLst>
              <a:ext uri="{FF2B5EF4-FFF2-40B4-BE49-F238E27FC236}">
                <a16:creationId xmlns:a16="http://schemas.microsoft.com/office/drawing/2014/main" id="{6D77459A-750D-D1E3-E625-1E5CE55FF8B0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2572682" y="1822382"/>
            <a:ext cx="5134404" cy="9566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gyenes összekötő 98">
            <a:extLst>
              <a:ext uri="{FF2B5EF4-FFF2-40B4-BE49-F238E27FC236}">
                <a16:creationId xmlns:a16="http://schemas.microsoft.com/office/drawing/2014/main" id="{B2861EF0-7A40-58FB-BCF1-54E873619E6F}"/>
              </a:ext>
            </a:extLst>
          </p:cNvPr>
          <p:cNvCxnSpPr>
            <a:cxnSpLocks/>
          </p:cNvCxnSpPr>
          <p:nvPr/>
        </p:nvCxnSpPr>
        <p:spPr>
          <a:xfrm>
            <a:off x="2572682" y="3020786"/>
            <a:ext cx="5134404" cy="302078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Kép 46">
            <a:extLst>
              <a:ext uri="{FF2B5EF4-FFF2-40B4-BE49-F238E27FC236}">
                <a16:creationId xmlns:a16="http://schemas.microsoft.com/office/drawing/2014/main" id="{FD91F05C-C516-6931-C299-14B4FA078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8724" y="3394772"/>
            <a:ext cx="809222" cy="809222"/>
          </a:xfrm>
          <a:prstGeom prst="rect">
            <a:avLst/>
          </a:prstGeom>
        </p:spPr>
      </p:pic>
      <p:pic>
        <p:nvPicPr>
          <p:cNvPr id="48" name="Kép 47">
            <a:extLst>
              <a:ext uri="{FF2B5EF4-FFF2-40B4-BE49-F238E27FC236}">
                <a16:creationId xmlns:a16="http://schemas.microsoft.com/office/drawing/2014/main" id="{3E05CB17-5C3D-1BF3-1353-285FCB35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0226" y="3394772"/>
            <a:ext cx="809222" cy="809222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id="{8B2DC91D-AEB8-94EB-D424-150708E2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1942" y="3394772"/>
            <a:ext cx="809222" cy="809222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id="{1E298E94-7E12-42C0-9331-D0417F74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624" y="4192712"/>
            <a:ext cx="809222" cy="809222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B47E6C96-5759-3981-272C-422695B8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8724" y="4192712"/>
            <a:ext cx="809222" cy="809222"/>
          </a:xfrm>
          <a:prstGeom prst="rect">
            <a:avLst/>
          </a:prstGeom>
        </p:spPr>
      </p:pic>
      <p:pic>
        <p:nvPicPr>
          <p:cNvPr id="46" name="Kép 45">
            <a:extLst>
              <a:ext uri="{FF2B5EF4-FFF2-40B4-BE49-F238E27FC236}">
                <a16:creationId xmlns:a16="http://schemas.microsoft.com/office/drawing/2014/main" id="{BCD1C06F-C6C0-94B2-70C0-A571D576B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0226" y="4192712"/>
            <a:ext cx="809222" cy="809222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2A4EB08A-D270-B4A5-F54D-031FD1119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1942" y="4192712"/>
            <a:ext cx="809222" cy="809222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E00CA9C6-0BFE-B5B2-825D-9F96173DD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624" y="5000683"/>
            <a:ext cx="809222" cy="809222"/>
          </a:xfrm>
          <a:prstGeom prst="rect">
            <a:avLst/>
          </a:prstGeom>
        </p:spPr>
      </p:pic>
      <p:pic>
        <p:nvPicPr>
          <p:cNvPr id="53" name="Kép 52">
            <a:extLst>
              <a:ext uri="{FF2B5EF4-FFF2-40B4-BE49-F238E27FC236}">
                <a16:creationId xmlns:a16="http://schemas.microsoft.com/office/drawing/2014/main" id="{A9CD5223-D255-02CE-9595-5B4752DA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8724" y="5000683"/>
            <a:ext cx="809222" cy="809222"/>
          </a:xfrm>
          <a:prstGeom prst="rect">
            <a:avLst/>
          </a:prstGeom>
        </p:spPr>
      </p:pic>
      <p:pic>
        <p:nvPicPr>
          <p:cNvPr id="54" name="Kép 53">
            <a:extLst>
              <a:ext uri="{FF2B5EF4-FFF2-40B4-BE49-F238E27FC236}">
                <a16:creationId xmlns:a16="http://schemas.microsoft.com/office/drawing/2014/main" id="{97205E38-2CF8-0905-C668-96108BB90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0226" y="5000683"/>
            <a:ext cx="809222" cy="809222"/>
          </a:xfrm>
          <a:prstGeom prst="rect">
            <a:avLst/>
          </a:prstGeom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1C0E2F83-71E3-117E-B09D-CDF6488F4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1942" y="5000683"/>
            <a:ext cx="809222" cy="809222"/>
          </a:xfrm>
          <a:prstGeom prst="rect">
            <a:avLst/>
          </a:prstGeom>
        </p:spPr>
      </p:pic>
      <p:pic>
        <p:nvPicPr>
          <p:cNvPr id="56" name="Kép 55">
            <a:extLst>
              <a:ext uri="{FF2B5EF4-FFF2-40B4-BE49-F238E27FC236}">
                <a16:creationId xmlns:a16="http://schemas.microsoft.com/office/drawing/2014/main" id="{0B7BE138-4080-A1D1-9E69-DEFEF73B0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624" y="5809905"/>
            <a:ext cx="809222" cy="809222"/>
          </a:xfrm>
          <a:prstGeom prst="rect">
            <a:avLst/>
          </a:prstGeom>
        </p:spPr>
      </p:pic>
      <p:pic>
        <p:nvPicPr>
          <p:cNvPr id="57" name="Kép 56">
            <a:extLst>
              <a:ext uri="{FF2B5EF4-FFF2-40B4-BE49-F238E27FC236}">
                <a16:creationId xmlns:a16="http://schemas.microsoft.com/office/drawing/2014/main" id="{8193180C-28EE-35FF-73E1-B11510341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8724" y="5809905"/>
            <a:ext cx="809222" cy="809222"/>
          </a:xfrm>
          <a:prstGeom prst="rect">
            <a:avLst/>
          </a:prstGeom>
        </p:spPr>
      </p:pic>
      <p:pic>
        <p:nvPicPr>
          <p:cNvPr id="58" name="Kép 57">
            <a:extLst>
              <a:ext uri="{FF2B5EF4-FFF2-40B4-BE49-F238E27FC236}">
                <a16:creationId xmlns:a16="http://schemas.microsoft.com/office/drawing/2014/main" id="{27137B04-A17E-1D12-5D9A-4A31FF849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50226" y="5809905"/>
            <a:ext cx="809222" cy="809222"/>
          </a:xfrm>
          <a:prstGeom prst="rect">
            <a:avLst/>
          </a:prstGeom>
        </p:spPr>
      </p:pic>
      <p:pic>
        <p:nvPicPr>
          <p:cNvPr id="59" name="Kép 58">
            <a:extLst>
              <a:ext uri="{FF2B5EF4-FFF2-40B4-BE49-F238E27FC236}">
                <a16:creationId xmlns:a16="http://schemas.microsoft.com/office/drawing/2014/main" id="{21FD393F-9FEF-0C19-CB7D-370B3AFF3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01942" y="5809905"/>
            <a:ext cx="809222" cy="8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1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1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1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1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1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1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1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1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1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1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2.29167E-6 4.81481E-6 L 0.5681 -0.1449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8" y="-724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Egyenes összekötő 45">
            <a:extLst>
              <a:ext uri="{FF2B5EF4-FFF2-40B4-BE49-F238E27FC236}">
                <a16:creationId xmlns:a16="http://schemas.microsoft.com/office/drawing/2014/main" id="{C75AD5D4-1E5B-9A00-69CE-7F52453EFB97}"/>
              </a:ext>
            </a:extLst>
          </p:cNvPr>
          <p:cNvCxnSpPr>
            <a:cxnSpLocks/>
          </p:cNvCxnSpPr>
          <p:nvPr/>
        </p:nvCxnSpPr>
        <p:spPr>
          <a:xfrm flipV="1">
            <a:off x="5022140" y="2756877"/>
            <a:ext cx="2871034" cy="14246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8879FB51-ABE7-A174-B9C1-E94537F74D2A}"/>
              </a:ext>
            </a:extLst>
          </p:cNvPr>
          <p:cNvCxnSpPr>
            <a:cxnSpLocks/>
          </p:cNvCxnSpPr>
          <p:nvPr/>
        </p:nvCxnSpPr>
        <p:spPr>
          <a:xfrm flipV="1">
            <a:off x="5676535" y="2779076"/>
            <a:ext cx="3159339" cy="140246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53B4AC6-8206-C0D6-5E63-E7B3CFF68C61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6249065" y="2844862"/>
            <a:ext cx="3440884" cy="13366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églalap 93">
            <a:extLst>
              <a:ext uri="{FF2B5EF4-FFF2-40B4-BE49-F238E27FC236}">
                <a16:creationId xmlns:a16="http://schemas.microsoft.com/office/drawing/2014/main" id="{08CAFE37-0A9B-3B99-DD50-6609AB95F760}"/>
              </a:ext>
            </a:extLst>
          </p:cNvPr>
          <p:cNvSpPr/>
          <p:nvPr/>
        </p:nvSpPr>
        <p:spPr>
          <a:xfrm>
            <a:off x="7707086" y="1822382"/>
            <a:ext cx="3943667" cy="42191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54463"/>
                      <a:gd name="connsiteY0" fmla="*/ 0 h 965132"/>
                      <a:gd name="connsiteX1" fmla="*/ 3154463 w 3154463"/>
                      <a:gd name="connsiteY1" fmla="*/ 0 h 965132"/>
                      <a:gd name="connsiteX2" fmla="*/ 3154463 w 3154463"/>
                      <a:gd name="connsiteY2" fmla="*/ 965132 h 965132"/>
                      <a:gd name="connsiteX3" fmla="*/ 0 w 3154463"/>
                      <a:gd name="connsiteY3" fmla="*/ 965132 h 965132"/>
                      <a:gd name="connsiteX4" fmla="*/ 0 w 3154463"/>
                      <a:gd name="connsiteY4" fmla="*/ 0 h 965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4463" h="965132" extrusionOk="0">
                        <a:moveTo>
                          <a:pt x="0" y="0"/>
                        </a:moveTo>
                        <a:cubicBezTo>
                          <a:pt x="419892" y="118645"/>
                          <a:pt x="1632992" y="116012"/>
                          <a:pt x="3154463" y="0"/>
                        </a:cubicBezTo>
                        <a:cubicBezTo>
                          <a:pt x="3208412" y="110370"/>
                          <a:pt x="3227333" y="574053"/>
                          <a:pt x="3154463" y="965132"/>
                        </a:cubicBezTo>
                        <a:cubicBezTo>
                          <a:pt x="2221725" y="1099732"/>
                          <a:pt x="821688" y="807936"/>
                          <a:pt x="0" y="965132"/>
                        </a:cubicBezTo>
                        <a:cubicBezTo>
                          <a:pt x="5802" y="533646"/>
                          <a:pt x="-31327" y="103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D90B717E-83E3-4F01-5388-DDCD39988395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does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relate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to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architect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9" name="Kép 48">
            <a:extLst>
              <a:ext uri="{FF2B5EF4-FFF2-40B4-BE49-F238E27FC236}">
                <a16:creationId xmlns:a16="http://schemas.microsoft.com/office/drawing/2014/main" id="{D268EA94-FCF1-45A0-9F20-CDAA494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19834" r="5774" b="22424"/>
          <a:stretch/>
        </p:blipFill>
        <p:spPr>
          <a:xfrm>
            <a:off x="7565296" y="-467484"/>
            <a:ext cx="5087605" cy="327272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77" name="Szöveg helye 14">
            <a:extLst>
              <a:ext uri="{FF2B5EF4-FFF2-40B4-BE49-F238E27FC236}">
                <a16:creationId xmlns:a16="http://schemas.microsoft.com/office/drawing/2014/main" id="{F7E2435D-372F-810D-6400-20F9C7F958EF}"/>
              </a:ext>
            </a:extLst>
          </p:cNvPr>
          <p:cNvSpPr txBox="1">
            <a:spLocks/>
          </p:cNvSpPr>
          <p:nvPr/>
        </p:nvSpPr>
        <p:spPr>
          <a:xfrm>
            <a:off x="8234918" y="428476"/>
            <a:ext cx="3383179" cy="164409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take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cloud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78" name="Kép helye 6">
            <a:extLst>
              <a:ext uri="{FF2B5EF4-FFF2-40B4-BE49-F238E27FC236}">
                <a16:creationId xmlns:a16="http://schemas.microsoft.com/office/drawing/2014/main" id="{AE482318-891C-BBD5-0868-42B9A452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2417824"/>
            <a:ext cx="854075" cy="854075"/>
          </a:xfrm>
          <a:prstGeom prst="rect">
            <a:avLst/>
          </a:prstGeom>
        </p:spPr>
      </p:pic>
      <p:pic>
        <p:nvPicPr>
          <p:cNvPr id="79" name="Kép helye 6">
            <a:extLst>
              <a:ext uri="{FF2B5EF4-FFF2-40B4-BE49-F238E27FC236}">
                <a16:creationId xmlns:a16="http://schemas.microsoft.com/office/drawing/2014/main" id="{18BFD80B-DC16-259F-3CD7-39F3AFB7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3271899"/>
            <a:ext cx="854075" cy="854075"/>
          </a:xfrm>
          <a:prstGeom prst="rect">
            <a:avLst/>
          </a:prstGeom>
        </p:spPr>
      </p:pic>
      <p:pic>
        <p:nvPicPr>
          <p:cNvPr id="80" name="Kép helye 6">
            <a:extLst>
              <a:ext uri="{FF2B5EF4-FFF2-40B4-BE49-F238E27FC236}">
                <a16:creationId xmlns:a16="http://schemas.microsoft.com/office/drawing/2014/main" id="{251E4BF5-FA9B-25BB-71B4-D8654D2E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4181544"/>
            <a:ext cx="854075" cy="854075"/>
          </a:xfrm>
          <a:prstGeom prst="rect">
            <a:avLst/>
          </a:prstGeom>
        </p:spPr>
      </p:pic>
      <p:pic>
        <p:nvPicPr>
          <p:cNvPr id="81" name="Kép helye 6">
            <a:extLst>
              <a:ext uri="{FF2B5EF4-FFF2-40B4-BE49-F238E27FC236}">
                <a16:creationId xmlns:a16="http://schemas.microsoft.com/office/drawing/2014/main" id="{56A751F2-C00E-5C6B-287F-3D0AAF52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5035619"/>
            <a:ext cx="854075" cy="854075"/>
          </a:xfrm>
          <a:prstGeom prst="rect">
            <a:avLst/>
          </a:prstGeom>
        </p:spPr>
      </p:pic>
      <p:pic>
        <p:nvPicPr>
          <p:cNvPr id="82" name="Kép helye 6">
            <a:extLst>
              <a:ext uri="{FF2B5EF4-FFF2-40B4-BE49-F238E27FC236}">
                <a16:creationId xmlns:a16="http://schemas.microsoft.com/office/drawing/2014/main" id="{1EB58F07-EBA4-FC87-7FF1-E6576B3C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2417824"/>
            <a:ext cx="854075" cy="854075"/>
          </a:xfrm>
          <a:prstGeom prst="rect">
            <a:avLst/>
          </a:prstGeom>
        </p:spPr>
      </p:pic>
      <p:pic>
        <p:nvPicPr>
          <p:cNvPr id="83" name="Kép helye 6">
            <a:extLst>
              <a:ext uri="{FF2B5EF4-FFF2-40B4-BE49-F238E27FC236}">
                <a16:creationId xmlns:a16="http://schemas.microsoft.com/office/drawing/2014/main" id="{93AC2FD3-EEC3-3362-822C-58E38428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3271899"/>
            <a:ext cx="854075" cy="854075"/>
          </a:xfrm>
          <a:prstGeom prst="rect">
            <a:avLst/>
          </a:prstGeom>
        </p:spPr>
      </p:pic>
      <p:pic>
        <p:nvPicPr>
          <p:cNvPr id="84" name="Kép helye 6">
            <a:extLst>
              <a:ext uri="{FF2B5EF4-FFF2-40B4-BE49-F238E27FC236}">
                <a16:creationId xmlns:a16="http://schemas.microsoft.com/office/drawing/2014/main" id="{6104CC40-F148-5118-85BA-D15075E5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4181544"/>
            <a:ext cx="854075" cy="854075"/>
          </a:xfrm>
          <a:prstGeom prst="rect">
            <a:avLst/>
          </a:prstGeom>
        </p:spPr>
      </p:pic>
      <p:pic>
        <p:nvPicPr>
          <p:cNvPr id="85" name="Kép helye 6">
            <a:extLst>
              <a:ext uri="{FF2B5EF4-FFF2-40B4-BE49-F238E27FC236}">
                <a16:creationId xmlns:a16="http://schemas.microsoft.com/office/drawing/2014/main" id="{EEFDC2EA-ECDD-3B87-BD6D-2E0F7945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5035619"/>
            <a:ext cx="854075" cy="854075"/>
          </a:xfrm>
          <a:prstGeom prst="rect">
            <a:avLst/>
          </a:prstGeom>
        </p:spPr>
      </p:pic>
      <p:pic>
        <p:nvPicPr>
          <p:cNvPr id="86" name="Kép helye 6">
            <a:extLst>
              <a:ext uri="{FF2B5EF4-FFF2-40B4-BE49-F238E27FC236}">
                <a16:creationId xmlns:a16="http://schemas.microsoft.com/office/drawing/2014/main" id="{E7B794A8-CD84-C3FA-B562-649C8BA0B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2417824"/>
            <a:ext cx="854075" cy="854075"/>
          </a:xfrm>
          <a:prstGeom prst="rect">
            <a:avLst/>
          </a:prstGeom>
        </p:spPr>
      </p:pic>
      <p:pic>
        <p:nvPicPr>
          <p:cNvPr id="87" name="Kép helye 6">
            <a:extLst>
              <a:ext uri="{FF2B5EF4-FFF2-40B4-BE49-F238E27FC236}">
                <a16:creationId xmlns:a16="http://schemas.microsoft.com/office/drawing/2014/main" id="{2C12C8D8-9AE4-6B49-B537-68193B45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3271899"/>
            <a:ext cx="854075" cy="854075"/>
          </a:xfrm>
          <a:prstGeom prst="rect">
            <a:avLst/>
          </a:prstGeom>
        </p:spPr>
      </p:pic>
      <p:pic>
        <p:nvPicPr>
          <p:cNvPr id="88" name="Kép helye 6">
            <a:extLst>
              <a:ext uri="{FF2B5EF4-FFF2-40B4-BE49-F238E27FC236}">
                <a16:creationId xmlns:a16="http://schemas.microsoft.com/office/drawing/2014/main" id="{941DDF04-19A1-7FFA-0378-255B9AA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4181544"/>
            <a:ext cx="854075" cy="854075"/>
          </a:xfrm>
          <a:prstGeom prst="rect">
            <a:avLst/>
          </a:prstGeom>
        </p:spPr>
      </p:pic>
      <p:pic>
        <p:nvPicPr>
          <p:cNvPr id="89" name="Kép helye 6">
            <a:extLst>
              <a:ext uri="{FF2B5EF4-FFF2-40B4-BE49-F238E27FC236}">
                <a16:creationId xmlns:a16="http://schemas.microsoft.com/office/drawing/2014/main" id="{679F8B3D-694E-36E5-08B2-B5BAAA8B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5035619"/>
            <a:ext cx="854075" cy="854075"/>
          </a:xfrm>
          <a:prstGeom prst="rect">
            <a:avLst/>
          </a:prstGeom>
        </p:spPr>
      </p:pic>
      <p:pic>
        <p:nvPicPr>
          <p:cNvPr id="90" name="Kép helye 6">
            <a:extLst>
              <a:ext uri="{FF2B5EF4-FFF2-40B4-BE49-F238E27FC236}">
                <a16:creationId xmlns:a16="http://schemas.microsoft.com/office/drawing/2014/main" id="{717BCD6F-CD69-FD51-4B13-2EC70E77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2417824"/>
            <a:ext cx="854075" cy="854075"/>
          </a:xfrm>
          <a:prstGeom prst="rect">
            <a:avLst/>
          </a:prstGeom>
        </p:spPr>
      </p:pic>
      <p:pic>
        <p:nvPicPr>
          <p:cNvPr id="91" name="Kép helye 6">
            <a:extLst>
              <a:ext uri="{FF2B5EF4-FFF2-40B4-BE49-F238E27FC236}">
                <a16:creationId xmlns:a16="http://schemas.microsoft.com/office/drawing/2014/main" id="{20E97200-DF3B-6F8E-A94F-A15F7FC9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3271899"/>
            <a:ext cx="854075" cy="854075"/>
          </a:xfrm>
          <a:prstGeom prst="rect">
            <a:avLst/>
          </a:prstGeom>
        </p:spPr>
      </p:pic>
      <p:pic>
        <p:nvPicPr>
          <p:cNvPr id="92" name="Kép helye 6">
            <a:extLst>
              <a:ext uri="{FF2B5EF4-FFF2-40B4-BE49-F238E27FC236}">
                <a16:creationId xmlns:a16="http://schemas.microsoft.com/office/drawing/2014/main" id="{0877792B-23A9-AB6A-9C88-A2139692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4181544"/>
            <a:ext cx="854075" cy="854075"/>
          </a:xfrm>
          <a:prstGeom prst="rect">
            <a:avLst/>
          </a:prstGeom>
        </p:spPr>
      </p:pic>
      <p:pic>
        <p:nvPicPr>
          <p:cNvPr id="93" name="Kép helye 6">
            <a:extLst>
              <a:ext uri="{FF2B5EF4-FFF2-40B4-BE49-F238E27FC236}">
                <a16:creationId xmlns:a16="http://schemas.microsoft.com/office/drawing/2014/main" id="{D4EBC4BD-708E-97B4-6ACD-7E35ACAE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5035619"/>
            <a:ext cx="854075" cy="854075"/>
          </a:xfrm>
          <a:prstGeom prst="rect">
            <a:avLst/>
          </a:prstGeom>
        </p:spPr>
      </p:pic>
      <p:sp>
        <p:nvSpPr>
          <p:cNvPr id="95" name="Szöveg helye 14">
            <a:extLst>
              <a:ext uri="{FF2B5EF4-FFF2-40B4-BE49-F238E27FC236}">
                <a16:creationId xmlns:a16="http://schemas.microsoft.com/office/drawing/2014/main" id="{52C18160-5786-88BC-745B-FE6A9F752BBB}"/>
              </a:ext>
            </a:extLst>
          </p:cNvPr>
          <p:cNvSpPr txBox="1">
            <a:spLocks/>
          </p:cNvSpPr>
          <p:nvPr/>
        </p:nvSpPr>
        <p:spPr>
          <a:xfrm>
            <a:off x="7953360" y="5974300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Let’s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call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Workers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96" name="Kép helye 6">
            <a:extLst>
              <a:ext uri="{FF2B5EF4-FFF2-40B4-BE49-F238E27FC236}">
                <a16:creationId xmlns:a16="http://schemas.microsoft.com/office/drawing/2014/main" id="{8BC9ADAA-954B-843B-57CB-17F73097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07" y="2352039"/>
            <a:ext cx="854075" cy="854075"/>
          </a:xfrm>
          <a:prstGeom prst="rect">
            <a:avLst/>
          </a:prstGeom>
        </p:spPr>
      </p:pic>
      <p:sp>
        <p:nvSpPr>
          <p:cNvPr id="97" name="Szöveg helye 14">
            <a:extLst>
              <a:ext uri="{FF2B5EF4-FFF2-40B4-BE49-F238E27FC236}">
                <a16:creationId xmlns:a16="http://schemas.microsoft.com/office/drawing/2014/main" id="{D20CF1BD-3CC9-22F0-03D2-A7AB60BB19E3}"/>
              </a:ext>
            </a:extLst>
          </p:cNvPr>
          <p:cNvSpPr txBox="1">
            <a:spLocks/>
          </p:cNvSpPr>
          <p:nvPr/>
        </p:nvSpPr>
        <p:spPr>
          <a:xfrm>
            <a:off x="668036" y="1667112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also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have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 Driver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60" name="Kép 59">
            <a:extLst>
              <a:ext uri="{FF2B5EF4-FFF2-40B4-BE49-F238E27FC236}">
                <a16:creationId xmlns:a16="http://schemas.microsoft.com/office/drawing/2014/main" id="{1B042F8C-8F28-2570-5CA9-C19B73068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20" y="2601914"/>
            <a:ext cx="575423" cy="575423"/>
          </a:xfrm>
          <a:prstGeom prst="rect">
            <a:avLst/>
          </a:prstGeom>
        </p:spPr>
      </p:pic>
      <p:sp>
        <p:nvSpPr>
          <p:cNvPr id="61" name="Szöveg helye 14">
            <a:extLst>
              <a:ext uri="{FF2B5EF4-FFF2-40B4-BE49-F238E27FC236}">
                <a16:creationId xmlns:a16="http://schemas.microsoft.com/office/drawing/2014/main" id="{011C61A6-256E-7B48-9027-790529219B8B}"/>
              </a:ext>
            </a:extLst>
          </p:cNvPr>
          <p:cNvSpPr txBox="1">
            <a:spLocks/>
          </p:cNvSpPr>
          <p:nvPr/>
        </p:nvSpPr>
        <p:spPr>
          <a:xfrm>
            <a:off x="7707086" y="2545224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0.793472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2" name="Szöveg helye 14">
            <a:extLst>
              <a:ext uri="{FF2B5EF4-FFF2-40B4-BE49-F238E27FC236}">
                <a16:creationId xmlns:a16="http://schemas.microsoft.com/office/drawing/2014/main" id="{7348E4EE-2C45-02AF-4696-B62DD19FDE0A}"/>
              </a:ext>
            </a:extLst>
          </p:cNvPr>
          <p:cNvSpPr txBox="1">
            <a:spLocks/>
          </p:cNvSpPr>
          <p:nvPr/>
        </p:nvSpPr>
        <p:spPr>
          <a:xfrm>
            <a:off x="10544024" y="3443459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0.691328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3" name="Szöveg helye 14">
            <a:extLst>
              <a:ext uri="{FF2B5EF4-FFF2-40B4-BE49-F238E27FC236}">
                <a16:creationId xmlns:a16="http://schemas.microsoft.com/office/drawing/2014/main" id="{A800F0FA-5EDB-2767-1767-8E9E2313F8C1}"/>
              </a:ext>
            </a:extLst>
          </p:cNvPr>
          <p:cNvSpPr txBox="1">
            <a:spLocks/>
          </p:cNvSpPr>
          <p:nvPr/>
        </p:nvSpPr>
        <p:spPr>
          <a:xfrm>
            <a:off x="8765243" y="4365626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0.650215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4" name="Szöveg helye 14">
            <a:extLst>
              <a:ext uri="{FF2B5EF4-FFF2-40B4-BE49-F238E27FC236}">
                <a16:creationId xmlns:a16="http://schemas.microsoft.com/office/drawing/2014/main" id="{E13368B9-48C0-FC15-F41B-61C2E6A776F8}"/>
              </a:ext>
            </a:extLst>
          </p:cNvPr>
          <p:cNvSpPr txBox="1">
            <a:spLocks/>
          </p:cNvSpPr>
          <p:nvPr/>
        </p:nvSpPr>
        <p:spPr>
          <a:xfrm>
            <a:off x="9686147" y="5260672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0.115641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5" name="Szöveg helye 14">
            <a:extLst>
              <a:ext uri="{FF2B5EF4-FFF2-40B4-BE49-F238E27FC236}">
                <a16:creationId xmlns:a16="http://schemas.microsoft.com/office/drawing/2014/main" id="{BFDF27E7-3169-40E1-0D67-2FA14D6EDA88}"/>
              </a:ext>
            </a:extLst>
          </p:cNvPr>
          <p:cNvSpPr txBox="1">
            <a:spLocks/>
          </p:cNvSpPr>
          <p:nvPr/>
        </p:nvSpPr>
        <p:spPr>
          <a:xfrm>
            <a:off x="10607066" y="2628621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-0.192851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8" name="Szöveg helye 14">
            <a:extLst>
              <a:ext uri="{FF2B5EF4-FFF2-40B4-BE49-F238E27FC236}">
                <a16:creationId xmlns:a16="http://schemas.microsoft.com/office/drawing/2014/main" id="{7720F88F-CFE9-4292-FCBF-083738EB0705}"/>
              </a:ext>
            </a:extLst>
          </p:cNvPr>
          <p:cNvSpPr txBox="1">
            <a:spLocks/>
          </p:cNvSpPr>
          <p:nvPr/>
        </p:nvSpPr>
        <p:spPr>
          <a:xfrm>
            <a:off x="8765243" y="3507039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0.509245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9" name="Szöveg helye 14">
            <a:extLst>
              <a:ext uri="{FF2B5EF4-FFF2-40B4-BE49-F238E27FC236}">
                <a16:creationId xmlns:a16="http://schemas.microsoft.com/office/drawing/2014/main" id="{07F95652-9BF0-B062-CE29-500859CECA68}"/>
              </a:ext>
            </a:extLst>
          </p:cNvPr>
          <p:cNvSpPr txBox="1">
            <a:spLocks/>
          </p:cNvSpPr>
          <p:nvPr/>
        </p:nvSpPr>
        <p:spPr>
          <a:xfrm>
            <a:off x="7786873" y="5260672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0.242150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70" name="Szöveg helye 14">
            <a:extLst>
              <a:ext uri="{FF2B5EF4-FFF2-40B4-BE49-F238E27FC236}">
                <a16:creationId xmlns:a16="http://schemas.microsoft.com/office/drawing/2014/main" id="{9AF45F6A-3128-7555-A0AE-05E3C09AEFDA}"/>
              </a:ext>
            </a:extLst>
          </p:cNvPr>
          <p:cNvSpPr txBox="1">
            <a:spLocks/>
          </p:cNvSpPr>
          <p:nvPr/>
        </p:nvSpPr>
        <p:spPr>
          <a:xfrm>
            <a:off x="10623001" y="4366689"/>
            <a:ext cx="1592693" cy="423307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0.112497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10" name="Szöveg helye 14">
            <a:extLst>
              <a:ext uri="{FF2B5EF4-FFF2-40B4-BE49-F238E27FC236}">
                <a16:creationId xmlns:a16="http://schemas.microsoft.com/office/drawing/2014/main" id="{7CB25DC9-CF7D-DAB9-5608-3AB15BAFFD08}"/>
              </a:ext>
            </a:extLst>
          </p:cNvPr>
          <p:cNvSpPr txBox="1">
            <a:spLocks/>
          </p:cNvSpPr>
          <p:nvPr/>
        </p:nvSpPr>
        <p:spPr>
          <a:xfrm>
            <a:off x="1326204" y="5922790"/>
            <a:ext cx="613559" cy="884410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.</a:t>
            </a:r>
            <a:b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.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6CA45CDF-7779-BFB3-58E3-3C695F08FEF4}"/>
              </a:ext>
            </a:extLst>
          </p:cNvPr>
          <p:cNvSpPr/>
          <p:nvPr/>
        </p:nvSpPr>
        <p:spPr>
          <a:xfrm>
            <a:off x="0" y="3866766"/>
            <a:ext cx="3115166" cy="2991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1" name="Kép 110">
            <a:extLst>
              <a:ext uri="{FF2B5EF4-FFF2-40B4-BE49-F238E27FC236}">
                <a16:creationId xmlns:a16="http://schemas.microsoft.com/office/drawing/2014/main" id="{940DE869-4E16-A412-B2F5-A24CBCCA64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3050307" y="1585200"/>
            <a:ext cx="2099283" cy="1948135"/>
          </a:xfrm>
          <a:prstGeom prst="rect">
            <a:avLst/>
          </a:prstGeom>
        </p:spPr>
      </p:pic>
      <p:pic>
        <p:nvPicPr>
          <p:cNvPr id="112" name="Kép 111">
            <a:extLst>
              <a:ext uri="{FF2B5EF4-FFF2-40B4-BE49-F238E27FC236}">
                <a16:creationId xmlns:a16="http://schemas.microsoft.com/office/drawing/2014/main" id="{D281463F-2C91-A548-8B4F-37E9FB580B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5022140" y="1585200"/>
            <a:ext cx="2099283" cy="1948135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F21F094B-FA12-9D35-2AA0-4F63DDF656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3936035" y="3941559"/>
            <a:ext cx="2099283" cy="194813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BB7F9BCA-CC4E-79BC-C65B-E38EABEBD7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4459044" y="3941559"/>
            <a:ext cx="2099283" cy="194813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9BE41FF5-4FF9-1F78-A9C2-9EEE2177F9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r="18587" b="14898"/>
          <a:stretch/>
        </p:blipFill>
        <p:spPr>
          <a:xfrm>
            <a:off x="5076688" y="3941559"/>
            <a:ext cx="2099283" cy="1948135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Nyíl: jobbra mutató 1">
            <a:extLst>
              <a:ext uri="{FF2B5EF4-FFF2-40B4-BE49-F238E27FC236}">
                <a16:creationId xmlns:a16="http://schemas.microsoft.com/office/drawing/2014/main" id="{E25940F9-7DF8-6997-09AC-EAB0C8C55EA2}"/>
              </a:ext>
            </a:extLst>
          </p:cNvPr>
          <p:cNvSpPr/>
          <p:nvPr/>
        </p:nvSpPr>
        <p:spPr>
          <a:xfrm rot="3371711">
            <a:off x="3961167" y="3710604"/>
            <a:ext cx="850899" cy="452045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Nyíl: jobbra mutató 42">
            <a:extLst>
              <a:ext uri="{FF2B5EF4-FFF2-40B4-BE49-F238E27FC236}">
                <a16:creationId xmlns:a16="http://schemas.microsoft.com/office/drawing/2014/main" id="{CC156E31-24E9-8BAE-CD7C-B953EF13E259}"/>
              </a:ext>
            </a:extLst>
          </p:cNvPr>
          <p:cNvSpPr/>
          <p:nvPr/>
        </p:nvSpPr>
        <p:spPr>
          <a:xfrm rot="7328476">
            <a:off x="5094353" y="3710605"/>
            <a:ext cx="850899" cy="452045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  <a:alpha val="97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Egyenes összekötő 43">
            <a:extLst>
              <a:ext uri="{FF2B5EF4-FFF2-40B4-BE49-F238E27FC236}">
                <a16:creationId xmlns:a16="http://schemas.microsoft.com/office/drawing/2014/main" id="{FD91B7FF-E708-DAA8-0E9E-0E3F6CC244EA}"/>
              </a:ext>
            </a:extLst>
          </p:cNvPr>
          <p:cNvCxnSpPr>
            <a:cxnSpLocks/>
          </p:cNvCxnSpPr>
          <p:nvPr/>
        </p:nvCxnSpPr>
        <p:spPr>
          <a:xfrm flipV="1">
            <a:off x="2572682" y="1822382"/>
            <a:ext cx="5134404" cy="9566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DF1C2DE3-18A4-77DD-A610-8E06AF0B508B}"/>
              </a:ext>
            </a:extLst>
          </p:cNvPr>
          <p:cNvCxnSpPr>
            <a:cxnSpLocks/>
          </p:cNvCxnSpPr>
          <p:nvPr/>
        </p:nvCxnSpPr>
        <p:spPr>
          <a:xfrm>
            <a:off x="2572682" y="3020786"/>
            <a:ext cx="5134404" cy="302078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zöveg helye 14">
            <a:extLst>
              <a:ext uri="{FF2B5EF4-FFF2-40B4-BE49-F238E27FC236}">
                <a16:creationId xmlns:a16="http://schemas.microsoft.com/office/drawing/2014/main" id="{056A4023-71D8-983D-B6B6-D505585C1B47}"/>
              </a:ext>
            </a:extLst>
          </p:cNvPr>
          <p:cNvSpPr txBox="1">
            <a:spLocks/>
          </p:cNvSpPr>
          <p:nvPr/>
        </p:nvSpPr>
        <p:spPr>
          <a:xfrm>
            <a:off x="3093825" y="3930346"/>
            <a:ext cx="2705741" cy="36898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Fitness</a:t>
            </a:r>
            <a:r>
              <a:rPr lang="hu-HU" sz="32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32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scores</a:t>
            </a:r>
            <a:endParaRPr lang="hu-HU" sz="32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0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-1.85185E-6 L -0.53881 0.0817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92" y="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78 -3.7037E-7 L -0.77162 0.0004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20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27 -1.11111E-6 L -0.62578 -0.0805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-40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52 3.33333E-6 L -0.70157 -0.1611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80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04 -3.7037E-7 L -0.7862 0.4347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2" y="21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3.7037E-7 L -0.62617 0.1497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15" y="747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9 3.33333E-6 L -0.54571 -0.0585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6" y="-29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104 -2.59259E-6 L -0.77878 0.125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3" y="625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8" grpId="0"/>
      <p:bldP spid="68" grpId="1"/>
      <p:bldP spid="69" grpId="0"/>
      <p:bldP spid="69" grpId="1"/>
      <p:bldP spid="70" grpId="0"/>
      <p:bldP spid="70" grpId="1"/>
      <p:bldP spid="110" grpId="0"/>
      <p:bldP spid="14" grpId="0" animBg="1"/>
      <p:bldP spid="2" grpId="0" animBg="1"/>
      <p:bldP spid="2" grpId="1" animBg="1"/>
      <p:bldP spid="43" grpId="0" animBg="1"/>
      <p:bldP spid="43" grpId="1" animBg="1"/>
      <p:bldP spid="52" grpId="0"/>
      <p:bldP spid="5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églalap 93">
            <a:extLst>
              <a:ext uri="{FF2B5EF4-FFF2-40B4-BE49-F238E27FC236}">
                <a16:creationId xmlns:a16="http://schemas.microsoft.com/office/drawing/2014/main" id="{08CAFE37-0A9B-3B99-DD50-6609AB95F760}"/>
              </a:ext>
            </a:extLst>
          </p:cNvPr>
          <p:cNvSpPr/>
          <p:nvPr/>
        </p:nvSpPr>
        <p:spPr>
          <a:xfrm>
            <a:off x="7707086" y="1822382"/>
            <a:ext cx="3943667" cy="42191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54463"/>
                      <a:gd name="connsiteY0" fmla="*/ 0 h 965132"/>
                      <a:gd name="connsiteX1" fmla="*/ 3154463 w 3154463"/>
                      <a:gd name="connsiteY1" fmla="*/ 0 h 965132"/>
                      <a:gd name="connsiteX2" fmla="*/ 3154463 w 3154463"/>
                      <a:gd name="connsiteY2" fmla="*/ 965132 h 965132"/>
                      <a:gd name="connsiteX3" fmla="*/ 0 w 3154463"/>
                      <a:gd name="connsiteY3" fmla="*/ 965132 h 965132"/>
                      <a:gd name="connsiteX4" fmla="*/ 0 w 3154463"/>
                      <a:gd name="connsiteY4" fmla="*/ 0 h 965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4463" h="965132" extrusionOk="0">
                        <a:moveTo>
                          <a:pt x="0" y="0"/>
                        </a:moveTo>
                        <a:cubicBezTo>
                          <a:pt x="419892" y="118645"/>
                          <a:pt x="1632992" y="116012"/>
                          <a:pt x="3154463" y="0"/>
                        </a:cubicBezTo>
                        <a:cubicBezTo>
                          <a:pt x="3208412" y="110370"/>
                          <a:pt x="3227333" y="574053"/>
                          <a:pt x="3154463" y="965132"/>
                        </a:cubicBezTo>
                        <a:cubicBezTo>
                          <a:pt x="2221725" y="1099732"/>
                          <a:pt x="821688" y="807936"/>
                          <a:pt x="0" y="965132"/>
                        </a:cubicBezTo>
                        <a:cubicBezTo>
                          <a:pt x="5802" y="533646"/>
                          <a:pt x="-31327" y="103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D90B717E-83E3-4F01-5388-DDCD39988395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does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relate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to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architect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9" name="Kép 48">
            <a:extLst>
              <a:ext uri="{FF2B5EF4-FFF2-40B4-BE49-F238E27FC236}">
                <a16:creationId xmlns:a16="http://schemas.microsoft.com/office/drawing/2014/main" id="{D268EA94-FCF1-45A0-9F20-CDAA49466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19834" r="5774" b="22424"/>
          <a:stretch/>
        </p:blipFill>
        <p:spPr>
          <a:xfrm>
            <a:off x="7565296" y="-467484"/>
            <a:ext cx="5087605" cy="327272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77" name="Szöveg helye 14">
            <a:extLst>
              <a:ext uri="{FF2B5EF4-FFF2-40B4-BE49-F238E27FC236}">
                <a16:creationId xmlns:a16="http://schemas.microsoft.com/office/drawing/2014/main" id="{F7E2435D-372F-810D-6400-20F9C7F958EF}"/>
              </a:ext>
            </a:extLst>
          </p:cNvPr>
          <p:cNvSpPr txBox="1">
            <a:spLocks/>
          </p:cNvSpPr>
          <p:nvPr/>
        </p:nvSpPr>
        <p:spPr>
          <a:xfrm>
            <a:off x="8234918" y="428476"/>
            <a:ext cx="3383179" cy="164409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take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cloud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78" name="Kép helye 6">
            <a:extLst>
              <a:ext uri="{FF2B5EF4-FFF2-40B4-BE49-F238E27FC236}">
                <a16:creationId xmlns:a16="http://schemas.microsoft.com/office/drawing/2014/main" id="{AE482318-891C-BBD5-0868-42B9A4520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2417824"/>
            <a:ext cx="854075" cy="854075"/>
          </a:xfrm>
          <a:prstGeom prst="rect">
            <a:avLst/>
          </a:prstGeom>
        </p:spPr>
      </p:pic>
      <p:pic>
        <p:nvPicPr>
          <p:cNvPr id="79" name="Kép helye 6">
            <a:extLst>
              <a:ext uri="{FF2B5EF4-FFF2-40B4-BE49-F238E27FC236}">
                <a16:creationId xmlns:a16="http://schemas.microsoft.com/office/drawing/2014/main" id="{18BFD80B-DC16-259F-3CD7-39F3AFB7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3271899"/>
            <a:ext cx="854075" cy="854075"/>
          </a:xfrm>
          <a:prstGeom prst="rect">
            <a:avLst/>
          </a:prstGeom>
        </p:spPr>
      </p:pic>
      <p:pic>
        <p:nvPicPr>
          <p:cNvPr id="80" name="Kép helye 6">
            <a:extLst>
              <a:ext uri="{FF2B5EF4-FFF2-40B4-BE49-F238E27FC236}">
                <a16:creationId xmlns:a16="http://schemas.microsoft.com/office/drawing/2014/main" id="{251E4BF5-FA9B-25BB-71B4-D8654D2E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4181544"/>
            <a:ext cx="854075" cy="854075"/>
          </a:xfrm>
          <a:prstGeom prst="rect">
            <a:avLst/>
          </a:prstGeom>
        </p:spPr>
      </p:pic>
      <p:pic>
        <p:nvPicPr>
          <p:cNvPr id="81" name="Kép helye 6">
            <a:extLst>
              <a:ext uri="{FF2B5EF4-FFF2-40B4-BE49-F238E27FC236}">
                <a16:creationId xmlns:a16="http://schemas.microsoft.com/office/drawing/2014/main" id="{56A751F2-C00E-5C6B-287F-3D0AAF52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537" y="5035619"/>
            <a:ext cx="854075" cy="854075"/>
          </a:xfrm>
          <a:prstGeom prst="rect">
            <a:avLst/>
          </a:prstGeom>
        </p:spPr>
      </p:pic>
      <p:pic>
        <p:nvPicPr>
          <p:cNvPr id="82" name="Kép helye 6">
            <a:extLst>
              <a:ext uri="{FF2B5EF4-FFF2-40B4-BE49-F238E27FC236}">
                <a16:creationId xmlns:a16="http://schemas.microsoft.com/office/drawing/2014/main" id="{1EB58F07-EBA4-FC87-7FF1-E6576B3C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2417824"/>
            <a:ext cx="854075" cy="854075"/>
          </a:xfrm>
          <a:prstGeom prst="rect">
            <a:avLst/>
          </a:prstGeom>
        </p:spPr>
      </p:pic>
      <p:pic>
        <p:nvPicPr>
          <p:cNvPr id="83" name="Kép helye 6">
            <a:extLst>
              <a:ext uri="{FF2B5EF4-FFF2-40B4-BE49-F238E27FC236}">
                <a16:creationId xmlns:a16="http://schemas.microsoft.com/office/drawing/2014/main" id="{93AC2FD3-EEC3-3362-822C-58E38428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3271899"/>
            <a:ext cx="854075" cy="854075"/>
          </a:xfrm>
          <a:prstGeom prst="rect">
            <a:avLst/>
          </a:prstGeom>
        </p:spPr>
      </p:pic>
      <p:pic>
        <p:nvPicPr>
          <p:cNvPr id="84" name="Kép helye 6">
            <a:extLst>
              <a:ext uri="{FF2B5EF4-FFF2-40B4-BE49-F238E27FC236}">
                <a16:creationId xmlns:a16="http://schemas.microsoft.com/office/drawing/2014/main" id="{6104CC40-F148-5118-85BA-D15075E5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4181544"/>
            <a:ext cx="854075" cy="854075"/>
          </a:xfrm>
          <a:prstGeom prst="rect">
            <a:avLst/>
          </a:prstGeom>
        </p:spPr>
      </p:pic>
      <p:pic>
        <p:nvPicPr>
          <p:cNvPr id="85" name="Kép helye 6">
            <a:extLst>
              <a:ext uri="{FF2B5EF4-FFF2-40B4-BE49-F238E27FC236}">
                <a16:creationId xmlns:a16="http://schemas.microsoft.com/office/drawing/2014/main" id="{EEFDC2EA-ECDD-3B87-BD6D-2E0F7945A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43" y="5035619"/>
            <a:ext cx="854075" cy="854075"/>
          </a:xfrm>
          <a:prstGeom prst="rect">
            <a:avLst/>
          </a:prstGeom>
        </p:spPr>
      </p:pic>
      <p:pic>
        <p:nvPicPr>
          <p:cNvPr id="86" name="Kép helye 6">
            <a:extLst>
              <a:ext uri="{FF2B5EF4-FFF2-40B4-BE49-F238E27FC236}">
                <a16:creationId xmlns:a16="http://schemas.microsoft.com/office/drawing/2014/main" id="{E7B794A8-CD84-C3FA-B562-649C8BA0B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2417824"/>
            <a:ext cx="854075" cy="854075"/>
          </a:xfrm>
          <a:prstGeom prst="rect">
            <a:avLst/>
          </a:prstGeom>
        </p:spPr>
      </p:pic>
      <p:pic>
        <p:nvPicPr>
          <p:cNvPr id="87" name="Kép helye 6">
            <a:extLst>
              <a:ext uri="{FF2B5EF4-FFF2-40B4-BE49-F238E27FC236}">
                <a16:creationId xmlns:a16="http://schemas.microsoft.com/office/drawing/2014/main" id="{2C12C8D8-9AE4-6B49-B537-68193B45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3271899"/>
            <a:ext cx="854075" cy="854075"/>
          </a:xfrm>
          <a:prstGeom prst="rect">
            <a:avLst/>
          </a:prstGeom>
        </p:spPr>
      </p:pic>
      <p:pic>
        <p:nvPicPr>
          <p:cNvPr id="88" name="Kép helye 6">
            <a:extLst>
              <a:ext uri="{FF2B5EF4-FFF2-40B4-BE49-F238E27FC236}">
                <a16:creationId xmlns:a16="http://schemas.microsoft.com/office/drawing/2014/main" id="{941DDF04-19A1-7FFA-0378-255B9AA6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4181544"/>
            <a:ext cx="854075" cy="854075"/>
          </a:xfrm>
          <a:prstGeom prst="rect">
            <a:avLst/>
          </a:prstGeom>
        </p:spPr>
      </p:pic>
      <p:pic>
        <p:nvPicPr>
          <p:cNvPr id="89" name="Kép helye 6">
            <a:extLst>
              <a:ext uri="{FF2B5EF4-FFF2-40B4-BE49-F238E27FC236}">
                <a16:creationId xmlns:a16="http://schemas.microsoft.com/office/drawing/2014/main" id="{679F8B3D-694E-36E5-08B2-B5BAAA8B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949" y="5035619"/>
            <a:ext cx="854075" cy="854075"/>
          </a:xfrm>
          <a:prstGeom prst="rect">
            <a:avLst/>
          </a:prstGeom>
        </p:spPr>
      </p:pic>
      <p:pic>
        <p:nvPicPr>
          <p:cNvPr id="90" name="Kép helye 6">
            <a:extLst>
              <a:ext uri="{FF2B5EF4-FFF2-40B4-BE49-F238E27FC236}">
                <a16:creationId xmlns:a16="http://schemas.microsoft.com/office/drawing/2014/main" id="{717BCD6F-CD69-FD51-4B13-2EC70E77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2417824"/>
            <a:ext cx="854075" cy="854075"/>
          </a:xfrm>
          <a:prstGeom prst="rect">
            <a:avLst/>
          </a:prstGeom>
        </p:spPr>
      </p:pic>
      <p:pic>
        <p:nvPicPr>
          <p:cNvPr id="91" name="Kép helye 6">
            <a:extLst>
              <a:ext uri="{FF2B5EF4-FFF2-40B4-BE49-F238E27FC236}">
                <a16:creationId xmlns:a16="http://schemas.microsoft.com/office/drawing/2014/main" id="{20E97200-DF3B-6F8E-A94F-A15F7FC9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3271899"/>
            <a:ext cx="854075" cy="854075"/>
          </a:xfrm>
          <a:prstGeom prst="rect">
            <a:avLst/>
          </a:prstGeom>
        </p:spPr>
      </p:pic>
      <p:pic>
        <p:nvPicPr>
          <p:cNvPr id="92" name="Kép helye 6">
            <a:extLst>
              <a:ext uri="{FF2B5EF4-FFF2-40B4-BE49-F238E27FC236}">
                <a16:creationId xmlns:a16="http://schemas.microsoft.com/office/drawing/2014/main" id="{0877792B-23A9-AB6A-9C88-A2139692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4181544"/>
            <a:ext cx="854075" cy="854075"/>
          </a:xfrm>
          <a:prstGeom prst="rect">
            <a:avLst/>
          </a:prstGeom>
        </p:spPr>
      </p:pic>
      <p:pic>
        <p:nvPicPr>
          <p:cNvPr id="93" name="Kép helye 6">
            <a:extLst>
              <a:ext uri="{FF2B5EF4-FFF2-40B4-BE49-F238E27FC236}">
                <a16:creationId xmlns:a16="http://schemas.microsoft.com/office/drawing/2014/main" id="{D4EBC4BD-708E-97B4-6ACD-7E35ACAE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55" y="5035619"/>
            <a:ext cx="854075" cy="854075"/>
          </a:xfrm>
          <a:prstGeom prst="rect">
            <a:avLst/>
          </a:prstGeom>
        </p:spPr>
      </p:pic>
      <p:sp>
        <p:nvSpPr>
          <p:cNvPr id="95" name="Szöveg helye 14">
            <a:extLst>
              <a:ext uri="{FF2B5EF4-FFF2-40B4-BE49-F238E27FC236}">
                <a16:creationId xmlns:a16="http://schemas.microsoft.com/office/drawing/2014/main" id="{52C18160-5786-88BC-745B-FE6A9F752BBB}"/>
              </a:ext>
            </a:extLst>
          </p:cNvPr>
          <p:cNvSpPr txBox="1">
            <a:spLocks/>
          </p:cNvSpPr>
          <p:nvPr/>
        </p:nvSpPr>
        <p:spPr>
          <a:xfrm>
            <a:off x="7953360" y="5974300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Let’s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call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Workers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96" name="Kép helye 6">
            <a:extLst>
              <a:ext uri="{FF2B5EF4-FFF2-40B4-BE49-F238E27FC236}">
                <a16:creationId xmlns:a16="http://schemas.microsoft.com/office/drawing/2014/main" id="{8BC9ADAA-954B-843B-57CB-17F73097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07" y="2352039"/>
            <a:ext cx="854075" cy="854075"/>
          </a:xfrm>
          <a:prstGeom prst="rect">
            <a:avLst/>
          </a:prstGeom>
        </p:spPr>
      </p:pic>
      <p:sp>
        <p:nvSpPr>
          <p:cNvPr id="97" name="Szöveg helye 14">
            <a:extLst>
              <a:ext uri="{FF2B5EF4-FFF2-40B4-BE49-F238E27FC236}">
                <a16:creationId xmlns:a16="http://schemas.microsoft.com/office/drawing/2014/main" id="{D20CF1BD-3CC9-22F0-03D2-A7AB60BB19E3}"/>
              </a:ext>
            </a:extLst>
          </p:cNvPr>
          <p:cNvSpPr txBox="1">
            <a:spLocks/>
          </p:cNvSpPr>
          <p:nvPr/>
        </p:nvSpPr>
        <p:spPr>
          <a:xfrm>
            <a:off x="668036" y="1667112"/>
            <a:ext cx="345005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also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have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 Driver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10" name="Szöveg helye 14">
            <a:extLst>
              <a:ext uri="{FF2B5EF4-FFF2-40B4-BE49-F238E27FC236}">
                <a16:creationId xmlns:a16="http://schemas.microsoft.com/office/drawing/2014/main" id="{7CB25DC9-CF7D-DAB9-5608-3AB15BAFFD08}"/>
              </a:ext>
            </a:extLst>
          </p:cNvPr>
          <p:cNvSpPr txBox="1">
            <a:spLocks/>
          </p:cNvSpPr>
          <p:nvPr/>
        </p:nvSpPr>
        <p:spPr>
          <a:xfrm>
            <a:off x="1326204" y="5922790"/>
            <a:ext cx="613559" cy="884410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.</a:t>
            </a:r>
            <a:b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.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6CA45CDF-7779-BFB3-58E3-3C695F08FEF4}"/>
              </a:ext>
            </a:extLst>
          </p:cNvPr>
          <p:cNvSpPr/>
          <p:nvPr/>
        </p:nvSpPr>
        <p:spPr>
          <a:xfrm>
            <a:off x="0" y="3866766"/>
            <a:ext cx="3115166" cy="2991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Egyenes összekötő 43">
            <a:extLst>
              <a:ext uri="{FF2B5EF4-FFF2-40B4-BE49-F238E27FC236}">
                <a16:creationId xmlns:a16="http://schemas.microsoft.com/office/drawing/2014/main" id="{FD91B7FF-E708-DAA8-0E9E-0E3F6CC244EA}"/>
              </a:ext>
            </a:extLst>
          </p:cNvPr>
          <p:cNvCxnSpPr>
            <a:cxnSpLocks/>
          </p:cNvCxnSpPr>
          <p:nvPr/>
        </p:nvCxnSpPr>
        <p:spPr>
          <a:xfrm flipV="1">
            <a:off x="2572682" y="1822382"/>
            <a:ext cx="5134404" cy="9566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DF1C2DE3-18A4-77DD-A610-8E06AF0B508B}"/>
              </a:ext>
            </a:extLst>
          </p:cNvPr>
          <p:cNvCxnSpPr>
            <a:cxnSpLocks/>
          </p:cNvCxnSpPr>
          <p:nvPr/>
        </p:nvCxnSpPr>
        <p:spPr>
          <a:xfrm>
            <a:off x="2572682" y="3020786"/>
            <a:ext cx="5134404" cy="302078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Összekötő: szögletes 4">
            <a:extLst>
              <a:ext uri="{FF2B5EF4-FFF2-40B4-BE49-F238E27FC236}">
                <a16:creationId xmlns:a16="http://schemas.microsoft.com/office/drawing/2014/main" id="{2A35776F-9ED2-4C59-8D1D-B1285E83D8E3}"/>
              </a:ext>
            </a:extLst>
          </p:cNvPr>
          <p:cNvCxnSpPr>
            <a:stCxn id="96" idx="3"/>
            <a:endCxn id="96" idx="2"/>
          </p:cNvCxnSpPr>
          <p:nvPr/>
        </p:nvCxnSpPr>
        <p:spPr>
          <a:xfrm flipH="1">
            <a:off x="2145645" y="2779077"/>
            <a:ext cx="427037" cy="427037"/>
          </a:xfrm>
          <a:prstGeom prst="bentConnector4">
            <a:avLst>
              <a:gd name="adj1" fmla="val -409135"/>
              <a:gd name="adj2" fmla="val 52443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25472173-F4C7-D56E-2F5E-FF92B0D7CACA}"/>
              </a:ext>
            </a:extLst>
          </p:cNvPr>
          <p:cNvSpPr txBox="1">
            <a:spLocks/>
          </p:cNvSpPr>
          <p:nvPr/>
        </p:nvSpPr>
        <p:spPr>
          <a:xfrm>
            <a:off x="668036" y="5480721"/>
            <a:ext cx="6320593" cy="40897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Repeat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this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process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until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it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reaches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some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predefined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value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(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while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hopefully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find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better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and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better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solutions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)</a:t>
            </a:r>
            <a:endParaRPr lang="hu-HU" sz="24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Results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First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I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you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above-described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method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approach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possible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task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superior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works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means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random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guest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verify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applied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two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types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verification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1. First,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split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train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an 80:20 ratio.</a:t>
            </a:r>
          </a:p>
        </p:txBody>
      </p:sp>
      <p:sp>
        <p:nvSpPr>
          <p:cNvPr id="4" name="Szöveg helye 14">
            <a:extLst>
              <a:ext uri="{FF2B5EF4-FFF2-40B4-BE49-F238E27FC236}">
                <a16:creationId xmlns:a16="http://schemas.microsoft.com/office/drawing/2014/main" id="{D1469550-0A4C-9B4C-508B-15FA66A7357A}"/>
              </a:ext>
            </a:extLst>
          </p:cNvPr>
          <p:cNvSpPr txBox="1">
            <a:spLocks/>
          </p:cNvSpPr>
          <p:nvPr/>
        </p:nvSpPr>
        <p:spPr>
          <a:xfrm>
            <a:off x="541247" y="3657593"/>
            <a:ext cx="10988144" cy="101426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2.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split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three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-part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train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test, hold out)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840BC4-E772-79C4-96A3-1626AA6F5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04"/>
          <a:stretch/>
        </p:blipFill>
        <p:spPr>
          <a:xfrm>
            <a:off x="0" y="139992"/>
            <a:ext cx="12192000" cy="3204000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B5E81DD4-C628-3A85-5EA7-9363D66DE8DA}"/>
              </a:ext>
            </a:extLst>
          </p:cNvPr>
          <p:cNvSpPr/>
          <p:nvPr/>
        </p:nvSpPr>
        <p:spPr>
          <a:xfrm>
            <a:off x="1028699" y="386451"/>
            <a:ext cx="8474529" cy="279182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F51FCE7-D6BB-0D54-2A06-C059F0A85F23}"/>
              </a:ext>
            </a:extLst>
          </p:cNvPr>
          <p:cNvSpPr/>
          <p:nvPr/>
        </p:nvSpPr>
        <p:spPr>
          <a:xfrm>
            <a:off x="9503227" y="386451"/>
            <a:ext cx="2147525" cy="279182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133BF943-9352-7CBD-D4D8-9A85D3066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2" b="201"/>
          <a:stretch/>
        </p:blipFill>
        <p:spPr>
          <a:xfrm>
            <a:off x="0" y="4032000"/>
            <a:ext cx="12192000" cy="3204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E32CDDF2-2C84-C13B-1272-FBCA1250C6AE}"/>
              </a:ext>
            </a:extLst>
          </p:cNvPr>
          <p:cNvSpPr/>
          <p:nvPr/>
        </p:nvSpPr>
        <p:spPr>
          <a:xfrm>
            <a:off x="1028699" y="4066175"/>
            <a:ext cx="6327003" cy="279182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91163D31-A097-EBB8-07AE-C8B190513AC6}"/>
              </a:ext>
            </a:extLst>
          </p:cNvPr>
          <p:cNvSpPr/>
          <p:nvPr/>
        </p:nvSpPr>
        <p:spPr>
          <a:xfrm>
            <a:off x="7355702" y="4066175"/>
            <a:ext cx="2147525" cy="279182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5F644024-9012-5878-F0A6-F2203B8FA252}"/>
              </a:ext>
            </a:extLst>
          </p:cNvPr>
          <p:cNvCxnSpPr>
            <a:cxnSpLocks/>
          </p:cNvCxnSpPr>
          <p:nvPr/>
        </p:nvCxnSpPr>
        <p:spPr>
          <a:xfrm>
            <a:off x="7355702" y="4066175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281BD567-977F-F471-C23B-51A0DBFE342B}"/>
              </a:ext>
            </a:extLst>
          </p:cNvPr>
          <p:cNvCxnSpPr>
            <a:cxnSpLocks/>
          </p:cNvCxnSpPr>
          <p:nvPr/>
        </p:nvCxnSpPr>
        <p:spPr>
          <a:xfrm>
            <a:off x="7724516" y="4066175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D3C17D19-6E78-7AB6-6EAA-59281E1B71E5}"/>
              </a:ext>
            </a:extLst>
          </p:cNvPr>
          <p:cNvCxnSpPr>
            <a:cxnSpLocks/>
          </p:cNvCxnSpPr>
          <p:nvPr/>
        </p:nvCxnSpPr>
        <p:spPr>
          <a:xfrm>
            <a:off x="8076060" y="4066175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EE7010C0-C7F7-2CB5-1D51-09D6B7DC3DC6}"/>
              </a:ext>
            </a:extLst>
          </p:cNvPr>
          <p:cNvCxnSpPr>
            <a:cxnSpLocks/>
          </p:cNvCxnSpPr>
          <p:nvPr/>
        </p:nvCxnSpPr>
        <p:spPr>
          <a:xfrm>
            <a:off x="8441167" y="4066175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9CCDA8ED-8C3F-3FB0-0D28-FAD3D2B6CF30}"/>
              </a:ext>
            </a:extLst>
          </p:cNvPr>
          <p:cNvCxnSpPr>
            <a:cxnSpLocks/>
          </p:cNvCxnSpPr>
          <p:nvPr/>
        </p:nvCxnSpPr>
        <p:spPr>
          <a:xfrm>
            <a:off x="8798736" y="4066175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0F16816-89E0-420C-F664-1ECD11143A1F}"/>
              </a:ext>
            </a:extLst>
          </p:cNvPr>
          <p:cNvCxnSpPr>
            <a:cxnSpLocks/>
          </p:cNvCxnSpPr>
          <p:nvPr/>
        </p:nvCxnSpPr>
        <p:spPr>
          <a:xfrm>
            <a:off x="9160357" y="4082143"/>
            <a:ext cx="0" cy="27758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4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08789 3.703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17617 -0.0018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2" grpId="0" animBg="1"/>
      <p:bldP spid="7" grpId="0" animBg="1"/>
      <p:bldP spid="14" grpId="0" animBg="1"/>
      <p:bldP spid="14" grpId="1" animBg="1"/>
      <p:bldP spid="14" grpId="2" animBg="1"/>
      <p:bldP spid="18" grpId="0" animBg="1"/>
      <p:bldP spid="1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How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does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equity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change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through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evolution</a:t>
            </a:r>
            <a:r>
              <a:rPr lang="hu-HU" sz="40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First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I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you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above-described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method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approach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possible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task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superior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works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means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random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guest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verify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2" name="evolving_trading_1000">
            <a:hlinkClick r:id="" action="ppaction://media"/>
            <a:extLst>
              <a:ext uri="{FF2B5EF4-FFF2-40B4-BE49-F238E27FC236}">
                <a16:creationId xmlns:a16="http://schemas.microsoft.com/office/drawing/2014/main" id="{6709D1DF-C654-34C1-AC53-F18B83C5AF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3505200"/>
            <a:ext cx="13411200" cy="3352800"/>
          </a:xfrm>
          <a:prstGeom prst="rect">
            <a:avLst/>
          </a:prstGeom>
        </p:spPr>
      </p:pic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A9B51DEB-88D2-2646-580B-AA6473F16774}"/>
              </a:ext>
            </a:extLst>
          </p:cNvPr>
          <p:cNvCxnSpPr/>
          <p:nvPr/>
        </p:nvCxnSpPr>
        <p:spPr>
          <a:xfrm>
            <a:off x="1594884" y="5801831"/>
            <a:ext cx="44656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695355C-5870-BADA-1187-C2E1285CCB67}"/>
              </a:ext>
            </a:extLst>
          </p:cNvPr>
          <p:cNvCxnSpPr/>
          <p:nvPr/>
        </p:nvCxnSpPr>
        <p:spPr>
          <a:xfrm>
            <a:off x="1594884" y="6003851"/>
            <a:ext cx="446567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DAA7A623-4656-67F6-CAB3-C9809252F018}"/>
              </a:ext>
            </a:extLst>
          </p:cNvPr>
          <p:cNvSpPr txBox="1"/>
          <p:nvPr/>
        </p:nvSpPr>
        <p:spPr>
          <a:xfrm>
            <a:off x="2307265" y="582309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Equity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93D142B-5CEF-B234-E0F0-DD361597DEC6}"/>
              </a:ext>
            </a:extLst>
          </p:cNvPr>
          <p:cNvSpPr txBox="1"/>
          <p:nvPr/>
        </p:nvSpPr>
        <p:spPr>
          <a:xfrm>
            <a:off x="2307265" y="5668922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EURUSD Price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Results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3/1.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run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experiments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different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setups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could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mainly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because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search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run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order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magnitude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faster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cloud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random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guest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verify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test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2" name="ani_price (5)cc">
            <a:hlinkClick r:id="" action="ppaction://media"/>
            <a:extLst>
              <a:ext uri="{FF2B5EF4-FFF2-40B4-BE49-F238E27FC236}">
                <a16:creationId xmlns:a16="http://schemas.microsoft.com/office/drawing/2014/main" id="{4DE9F2E8-CDB2-E4F7-A17E-BAEDB6B57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3337560"/>
            <a:ext cx="13411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Results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3/2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552943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(as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increase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population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equal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number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Virtual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Machines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decreases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computation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Szöveg helye 14">
            <a:extLst>
              <a:ext uri="{FF2B5EF4-FFF2-40B4-BE49-F238E27FC236}">
                <a16:creationId xmlns:a16="http://schemas.microsoft.com/office/drawing/2014/main" id="{16991669-DBFA-A594-6DA1-5A5F2F7FFCCD}"/>
              </a:ext>
            </a:extLst>
          </p:cNvPr>
          <p:cNvSpPr txBox="1">
            <a:spLocks/>
          </p:cNvSpPr>
          <p:nvPr/>
        </p:nvSpPr>
        <p:spPr>
          <a:xfrm>
            <a:off x="914399" y="2714601"/>
            <a:ext cx="10614991" cy="108761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For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example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population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40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speed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up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around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38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faster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value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strongly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depends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data)</a:t>
            </a:r>
          </a:p>
        </p:txBody>
      </p:sp>
      <p:sp>
        <p:nvSpPr>
          <p:cNvPr id="5" name="Szöveg helye 14">
            <a:extLst>
              <a:ext uri="{FF2B5EF4-FFF2-40B4-BE49-F238E27FC236}">
                <a16:creationId xmlns:a16="http://schemas.microsoft.com/office/drawing/2014/main" id="{450BABB7-EFFD-42F2-9F1C-0CFB2C0E0905}"/>
              </a:ext>
            </a:extLst>
          </p:cNvPr>
          <p:cNvSpPr txBox="1">
            <a:spLocks/>
          </p:cNvSpPr>
          <p:nvPr/>
        </p:nvSpPr>
        <p:spPr>
          <a:xfrm>
            <a:off x="541247" y="3493653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speed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up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does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bigger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population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leads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fitness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score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4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Results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I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admit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am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expert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Evolution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Selection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result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made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little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bit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nervous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about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program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code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until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hadn’t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understood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reason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phenomenon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BF539D4-5D2D-7166-1FA7-06689DAE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28" y="1234908"/>
            <a:ext cx="9230144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Results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6" name="Szöveg helye 14">
            <a:extLst>
              <a:ext uri="{FF2B5EF4-FFF2-40B4-BE49-F238E27FC236}">
                <a16:creationId xmlns:a16="http://schemas.microsoft.com/office/drawing/2014/main" id="{89A2B5BA-7FC0-CBDA-750E-A85C47B45454}"/>
              </a:ext>
            </a:extLst>
          </p:cNvPr>
          <p:cNvSpPr txBox="1">
            <a:spLocks/>
          </p:cNvSpPr>
          <p:nvPr/>
        </p:nvSpPr>
        <p:spPr>
          <a:xfrm>
            <a:off x="541247" y="4898571"/>
            <a:ext cx="10988144" cy="1273136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 why was so important for us to increase the processing speed of the computation via parallelizing this searching method.</a:t>
            </a: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Because it is a metaheuristic and we had a couple of hyperparameters that influence the result.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ED0E905-87B0-5F75-CC41-C32531129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926"/>
            <a:ext cx="12192000" cy="3812147"/>
          </a:xfrm>
          <a:prstGeom prst="rect">
            <a:avLst/>
          </a:prstGeom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0B9F7C9C-9981-D33E-7DF2-0789EF4C27B1}"/>
              </a:ext>
            </a:extLst>
          </p:cNvPr>
          <p:cNvSpPr/>
          <p:nvPr/>
        </p:nvSpPr>
        <p:spPr>
          <a:xfrm>
            <a:off x="0" y="1522926"/>
            <a:ext cx="12192000" cy="3812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0F43AD26-D5A5-3A93-7030-F5A068C2C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15"/>
            <a:ext cx="12192000" cy="3837369"/>
          </a:xfrm>
          <a:prstGeom prst="rect">
            <a:avLst/>
          </a:prstGeom>
        </p:spPr>
      </p:pic>
      <p:sp>
        <p:nvSpPr>
          <p:cNvPr id="18" name="Téglalap 17">
            <a:extLst>
              <a:ext uri="{FF2B5EF4-FFF2-40B4-BE49-F238E27FC236}">
                <a16:creationId xmlns:a16="http://schemas.microsoft.com/office/drawing/2014/main" id="{170D12D0-E76C-4AC4-844D-5652755E8A71}"/>
              </a:ext>
            </a:extLst>
          </p:cNvPr>
          <p:cNvSpPr/>
          <p:nvPr/>
        </p:nvSpPr>
        <p:spPr>
          <a:xfrm>
            <a:off x="0" y="1504567"/>
            <a:ext cx="12192000" cy="3812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5C6A2E5-314A-2444-ACDF-003BBA6DD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315"/>
            <a:ext cx="12192000" cy="38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Overview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of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presentation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0"/>
            <a:ext cx="10988144" cy="514253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hu-HU" sz="2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1.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Let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introduce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historical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Forex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timeseries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(EUR/USD) and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statistics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2.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How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did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define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problem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/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task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?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3.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What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does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look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like?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4. The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architecture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computation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resources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5.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What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advantage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solution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?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6. The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relation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between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computation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4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architecture</a:t>
            </a:r>
            <a:r>
              <a:rPr lang="hu-HU" sz="24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988144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Future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works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,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plans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546712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b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</a:b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I’d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like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replace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Fully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Connected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Multi-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Layer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Perceptron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Multy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Layer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Convolutional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Network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probably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reach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better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result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searching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weight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net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remains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same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Creates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features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given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historical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series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derived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indicators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widely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used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among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traders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brokers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 – in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other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words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move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univariate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series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multivariate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Those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variables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constitute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input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neural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network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take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account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just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series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itself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moving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average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distance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from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moving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average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running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standard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deviation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etc.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8935291F-1C22-B35F-C9FC-BDA2A6851178}"/>
              </a:ext>
            </a:extLst>
          </p:cNvPr>
          <p:cNvSpPr/>
          <p:nvPr/>
        </p:nvSpPr>
        <p:spPr>
          <a:xfrm>
            <a:off x="0" y="2875723"/>
            <a:ext cx="12192000" cy="398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CD7883-38BD-0C9B-24D4-B08B9A965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4" y="3460425"/>
            <a:ext cx="2566988" cy="268224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CF5A0DB-BA27-78E7-75B2-0AFDC4C2E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84" y="3706139"/>
            <a:ext cx="7096748" cy="18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969" y="1763204"/>
            <a:ext cx="8390042" cy="1449788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hu-HU" sz="4400" dirty="0"/>
              <a:t> 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56731" y="1938003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969" y="3210548"/>
            <a:ext cx="8390038" cy="2494216"/>
          </a:xfrm>
        </p:spPr>
        <p:txBody>
          <a:bodyPr rtlCol="0"/>
          <a:lstStyle/>
          <a:p>
            <a:pPr rtl="0"/>
            <a:r>
              <a:rPr lang="hu-HU" dirty="0"/>
              <a:t> </a:t>
            </a:r>
          </a:p>
        </p:txBody>
      </p:sp>
      <p:pic>
        <p:nvPicPr>
          <p:cNvPr id="51" name="Kép helye 50">
            <a:extLst>
              <a:ext uri="{FF2B5EF4-FFF2-40B4-BE49-F238E27FC236}">
                <a16:creationId xmlns:a16="http://schemas.microsoft.com/office/drawing/2014/main" id="{0BC42531-EDB2-4E82-9CA9-89768E8C9B39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3321" y="2221544"/>
            <a:ext cx="1381125" cy="561975"/>
          </a:xfr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EE896E8C-B4B8-51A8-578D-B01110DA64C6}"/>
              </a:ext>
            </a:extLst>
          </p:cNvPr>
          <p:cNvSpPr txBox="1"/>
          <p:nvPr/>
        </p:nvSpPr>
        <p:spPr>
          <a:xfrm>
            <a:off x="1469576" y="2839637"/>
            <a:ext cx="597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4000" dirty="0" err="1">
                <a:solidFill>
                  <a:schemeClr val="bg1"/>
                </a:solidFill>
              </a:rPr>
              <a:t>Thank</a:t>
            </a:r>
            <a:r>
              <a:rPr lang="hu-HU" sz="4000" dirty="0">
                <a:solidFill>
                  <a:schemeClr val="bg1"/>
                </a:solidFill>
              </a:rPr>
              <a:t> </a:t>
            </a:r>
            <a:r>
              <a:rPr lang="hu-HU" sz="4000" dirty="0" err="1">
                <a:solidFill>
                  <a:schemeClr val="bg1"/>
                </a:solidFill>
              </a:rPr>
              <a:t>you</a:t>
            </a:r>
            <a:r>
              <a:rPr lang="hu-HU" sz="4000" dirty="0">
                <a:solidFill>
                  <a:schemeClr val="bg1"/>
                </a:solidFill>
              </a:rPr>
              <a:t> </a:t>
            </a:r>
            <a:r>
              <a:rPr lang="hu-HU" sz="4000" dirty="0" err="1">
                <a:solidFill>
                  <a:schemeClr val="bg1"/>
                </a:solidFill>
              </a:rPr>
              <a:t>for</a:t>
            </a:r>
            <a:r>
              <a:rPr lang="hu-HU" sz="4000" dirty="0">
                <a:solidFill>
                  <a:schemeClr val="bg1"/>
                </a:solidFill>
              </a:rPr>
              <a:t> </a:t>
            </a:r>
            <a:r>
              <a:rPr lang="hu-HU" sz="4000" dirty="0" err="1">
                <a:solidFill>
                  <a:schemeClr val="bg1"/>
                </a:solidFill>
              </a:rPr>
              <a:t>your</a:t>
            </a:r>
            <a:r>
              <a:rPr lang="hu-HU" sz="4000" dirty="0">
                <a:solidFill>
                  <a:schemeClr val="bg1"/>
                </a:solidFill>
              </a:rPr>
              <a:t> </a:t>
            </a:r>
            <a:r>
              <a:rPr lang="hu-HU" sz="4000" dirty="0" err="1">
                <a:solidFill>
                  <a:schemeClr val="bg1"/>
                </a:solidFill>
              </a:rPr>
              <a:t>attention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5" name="Szöveg helye 9">
            <a:extLst>
              <a:ext uri="{FF2B5EF4-FFF2-40B4-BE49-F238E27FC236}">
                <a16:creationId xmlns:a16="http://schemas.microsoft.com/office/drawing/2014/main" id="{FCDBDAC4-0B15-2609-BA93-689999E5C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977856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6" name="Ábra 15" descr="Boríték" title="Ikon – előadó e-mail-címe">
            <a:extLst>
              <a:ext uri="{FF2B5EF4-FFF2-40B4-BE49-F238E27FC236}">
                <a16:creationId xmlns:a16="http://schemas.microsoft.com/office/drawing/2014/main" id="{3270D386-51CF-C7FE-D832-89218CE1F9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5028696"/>
            <a:ext cx="164463" cy="164463"/>
          </a:xfrm>
          <a:prstGeom prst="rect">
            <a:avLst/>
          </a:prstGeom>
        </p:spPr>
      </p:pic>
      <p:sp>
        <p:nvSpPr>
          <p:cNvPr id="17" name="Szöveg helye 25">
            <a:extLst>
              <a:ext uri="{FF2B5EF4-FFF2-40B4-BE49-F238E27FC236}">
                <a16:creationId xmlns:a16="http://schemas.microsoft.com/office/drawing/2014/main" id="{7B2814BF-C1BC-D676-DDEE-749104C466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5283637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7"/>
              </a:rPr>
              <a:t>www.sztaki.hu </a:t>
            </a:r>
            <a:endParaRPr lang="hu-HU" dirty="0"/>
          </a:p>
        </p:txBody>
      </p:sp>
      <p:pic>
        <p:nvPicPr>
          <p:cNvPr id="18" name="Ábra 17" descr="Világ">
            <a:extLst>
              <a:ext uri="{FF2B5EF4-FFF2-40B4-BE49-F238E27FC236}">
                <a16:creationId xmlns:a16="http://schemas.microsoft.com/office/drawing/2014/main" id="{E819649E-9978-C050-792D-E59C9E555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8999" y="5341346"/>
            <a:ext cx="170088" cy="170088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C0E71A80-DB6C-E2CC-D19D-254D986BF0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03" y="3971593"/>
            <a:ext cx="1427630" cy="12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263603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About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the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EUR/USD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exchange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rate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0"/>
            <a:ext cx="10988144" cy="3339243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important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following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things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Historical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time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series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ordered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future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unknown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future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also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unpredictable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affect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unless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politicians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policymakers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members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Federal Reserve System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hard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even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not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impossible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execute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experiments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create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controlled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tests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hypotheses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because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circumstances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always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changing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4" name="Szöveg helye 14">
            <a:extLst>
              <a:ext uri="{FF2B5EF4-FFF2-40B4-BE49-F238E27FC236}">
                <a16:creationId xmlns:a16="http://schemas.microsoft.com/office/drawing/2014/main" id="{0A8A40C1-05DE-B73D-EDC7-F0513B22C6BE}"/>
              </a:ext>
            </a:extLst>
          </p:cNvPr>
          <p:cNvSpPr txBox="1">
            <a:spLocks/>
          </p:cNvSpPr>
          <p:nvPr/>
        </p:nvSpPr>
        <p:spPr>
          <a:xfrm>
            <a:off x="541246" y="4862200"/>
            <a:ext cx="10263603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whole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a very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complex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interesting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8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system</a:t>
            </a:r>
            <a:r>
              <a:rPr lang="hu-HU" sz="28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0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8D91AB67-FE25-FBC1-58D2-34F8BE00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4" y="-736207"/>
            <a:ext cx="13148989" cy="8330414"/>
          </a:xfrm>
          <a:prstGeom prst="rect">
            <a:avLst/>
          </a:prstGeom>
        </p:spPr>
      </p:pic>
      <p:pic>
        <p:nvPicPr>
          <p:cNvPr id="11" name="Kép 10" descr="A képen szöveg, elektronika látható&#10;&#10;Automatikusan generált leírás">
            <a:extLst>
              <a:ext uri="{FF2B5EF4-FFF2-40B4-BE49-F238E27FC236}">
                <a16:creationId xmlns:a16="http://schemas.microsoft.com/office/drawing/2014/main" id="{C27CA5D3-2A48-B28B-C273-24308962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494" y="-736207"/>
            <a:ext cx="13148989" cy="8330414"/>
          </a:xfrm>
          <a:prstGeom prst="rect">
            <a:avLst/>
          </a:prstGeom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10263603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What</a:t>
            </a: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would</a:t>
            </a: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</a:t>
            </a: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like </a:t>
            </a: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to</a:t>
            </a: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explore</a:t>
            </a:r>
            <a:r>
              <a:rPr lang="hu-HU" sz="4800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  <a:endParaRPr lang="hu-HU" sz="4800" dirty="0">
              <a:solidFill>
                <a:schemeClr val="bg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2021305"/>
            <a:ext cx="10988144" cy="4450241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What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if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try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follow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movement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? (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keep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this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topic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and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explanation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simple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means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write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that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able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strategy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(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which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is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profitable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),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with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help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a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Machine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Learning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3600" dirty="0" err="1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</a:t>
            </a:r>
            <a:r>
              <a:rPr lang="hu-HU" sz="3600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49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Motivation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and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Propositions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1"/>
            <a:ext cx="10988144" cy="1920376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Instead of trying to predict the future of a given time series at any given point in time – like the animation shows – we chose another approach.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forecast_ani1">
            <a:hlinkClick r:id="" action="ppaction://media"/>
            <a:extLst>
              <a:ext uri="{FF2B5EF4-FFF2-40B4-BE49-F238E27FC236}">
                <a16:creationId xmlns:a16="http://schemas.microsoft.com/office/drawing/2014/main" id="{007A44D8-5694-F0F2-27DE-FF7C8147A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9600" y="3505200"/>
            <a:ext cx="13411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1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Motivation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and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Propositions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10" name="Szöveg helye 14">
            <a:extLst>
              <a:ext uri="{FF2B5EF4-FFF2-40B4-BE49-F238E27FC236}">
                <a16:creationId xmlns:a16="http://schemas.microsoft.com/office/drawing/2014/main" id="{9FB85B1C-99A5-4A8E-95DD-57C11294BB7A}"/>
              </a:ext>
            </a:extLst>
          </p:cNvPr>
          <p:cNvSpPr txBox="1">
            <a:spLocks/>
          </p:cNvSpPr>
          <p:nvPr/>
        </p:nvSpPr>
        <p:spPr>
          <a:xfrm>
            <a:off x="541247" y="1329010"/>
            <a:ext cx="10988144" cy="514253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 also could have defined this as a classification problem, if we annotate the data where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when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should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buy where should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sell, then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have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train the algorithm to find some relation between the </a:t>
            </a:r>
            <a:r>
              <a:rPr lang="en-GB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labeled</a:t>
            </a:r>
            <a:r>
              <a:rPr lang="en-GB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data and the input, where the input is the past of the time series itself.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0B6DC9-861B-BA82-5C86-B134ABF9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B0A94658-4BB7-9751-1328-33D0B0395337}"/>
              </a:ext>
            </a:extLst>
          </p:cNvPr>
          <p:cNvGrpSpPr/>
          <p:nvPr/>
        </p:nvGrpSpPr>
        <p:grpSpPr>
          <a:xfrm>
            <a:off x="9075995" y="3231572"/>
            <a:ext cx="1018498" cy="433276"/>
            <a:chOff x="3120364" y="3231572"/>
            <a:chExt cx="1018498" cy="433276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7796D892-FBF5-130A-3DBD-227A6F49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6" name="Szöveg helye 14">
              <a:extLst>
                <a:ext uri="{FF2B5EF4-FFF2-40B4-BE49-F238E27FC236}">
                  <a16:creationId xmlns:a16="http://schemas.microsoft.com/office/drawing/2014/main" id="{8E6287C3-3EB0-4992-C1E5-9970436D24AA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7821CC83-F590-469B-48C1-8FCAC113AB1D}"/>
              </a:ext>
            </a:extLst>
          </p:cNvPr>
          <p:cNvCxnSpPr>
            <a:cxnSpLocks/>
          </p:cNvCxnSpPr>
          <p:nvPr/>
        </p:nvCxnSpPr>
        <p:spPr>
          <a:xfrm>
            <a:off x="3263429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F0409F01-FB2C-99C1-6BD0-66C3A1CF7AD5}"/>
              </a:ext>
            </a:extLst>
          </p:cNvPr>
          <p:cNvGrpSpPr/>
          <p:nvPr/>
        </p:nvGrpSpPr>
        <p:grpSpPr>
          <a:xfrm>
            <a:off x="5343252" y="5911327"/>
            <a:ext cx="768645" cy="961697"/>
            <a:chOff x="5355284" y="5851167"/>
            <a:chExt cx="768645" cy="961697"/>
          </a:xfrm>
        </p:grpSpPr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876B6ED1-FCDA-3F7F-08AC-F2C767A2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12" name="Szöveg helye 14">
              <a:extLst>
                <a:ext uri="{FF2B5EF4-FFF2-40B4-BE49-F238E27FC236}">
                  <a16:creationId xmlns:a16="http://schemas.microsoft.com/office/drawing/2014/main" id="{62D6BEFD-0EB5-55EF-AD63-27E0A5D76EAD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E8B3DF28-D8C7-01AE-7EA1-A8D834B497AA}"/>
              </a:ext>
            </a:extLst>
          </p:cNvPr>
          <p:cNvCxnSpPr>
            <a:cxnSpLocks/>
          </p:cNvCxnSpPr>
          <p:nvPr/>
        </p:nvCxnSpPr>
        <p:spPr>
          <a:xfrm>
            <a:off x="5705839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52983CE2-4533-C1DC-BEF5-84CA2B16C9EF}"/>
              </a:ext>
            </a:extLst>
          </p:cNvPr>
          <p:cNvCxnSpPr>
            <a:cxnSpLocks/>
          </p:cNvCxnSpPr>
          <p:nvPr/>
        </p:nvCxnSpPr>
        <p:spPr>
          <a:xfrm>
            <a:off x="9213921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AEA39066-63A2-CEA5-F5ED-85CC252D243A}"/>
              </a:ext>
            </a:extLst>
          </p:cNvPr>
          <p:cNvGrpSpPr/>
          <p:nvPr/>
        </p:nvGrpSpPr>
        <p:grpSpPr>
          <a:xfrm>
            <a:off x="3108332" y="3231572"/>
            <a:ext cx="1018498" cy="433276"/>
            <a:chOff x="3120364" y="3231572"/>
            <a:chExt cx="1018498" cy="433276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EC15C2F8-3121-54FE-289C-4766679C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17" name="Szöveg helye 14">
              <a:extLst>
                <a:ext uri="{FF2B5EF4-FFF2-40B4-BE49-F238E27FC236}">
                  <a16:creationId xmlns:a16="http://schemas.microsoft.com/office/drawing/2014/main" id="{0A745EBD-5E60-A373-2950-54AB3443D73C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7510F0E3-07C0-D786-A717-A989D020D600}"/>
              </a:ext>
            </a:extLst>
          </p:cNvPr>
          <p:cNvGrpSpPr/>
          <p:nvPr/>
        </p:nvGrpSpPr>
        <p:grpSpPr>
          <a:xfrm>
            <a:off x="1195311" y="3231572"/>
            <a:ext cx="1018498" cy="433276"/>
            <a:chOff x="3120364" y="3231572"/>
            <a:chExt cx="1018498" cy="433276"/>
          </a:xfrm>
        </p:grpSpPr>
        <p:pic>
          <p:nvPicPr>
            <p:cNvPr id="19" name="Kép 18">
              <a:extLst>
                <a:ext uri="{FF2B5EF4-FFF2-40B4-BE49-F238E27FC236}">
                  <a16:creationId xmlns:a16="http://schemas.microsoft.com/office/drawing/2014/main" id="{1B2535BF-73C9-3272-F9B4-F5A1166E6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20" name="Szöveg helye 14">
              <a:extLst>
                <a:ext uri="{FF2B5EF4-FFF2-40B4-BE49-F238E27FC236}">
                  <a16:creationId xmlns:a16="http://schemas.microsoft.com/office/drawing/2014/main" id="{1658BC9E-4F53-551E-B3AC-F1A09F67A4FB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4CBC0A8-BAD7-F691-CB73-D79020E89839}"/>
              </a:ext>
            </a:extLst>
          </p:cNvPr>
          <p:cNvCxnSpPr>
            <a:cxnSpLocks/>
          </p:cNvCxnSpPr>
          <p:nvPr/>
        </p:nvCxnSpPr>
        <p:spPr>
          <a:xfrm>
            <a:off x="1336696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79349BFA-7A47-EFC7-90F0-B59B94C469FA}"/>
              </a:ext>
            </a:extLst>
          </p:cNvPr>
          <p:cNvGrpSpPr/>
          <p:nvPr/>
        </p:nvGrpSpPr>
        <p:grpSpPr>
          <a:xfrm>
            <a:off x="8252244" y="5911327"/>
            <a:ext cx="768645" cy="961697"/>
            <a:chOff x="5355284" y="5851167"/>
            <a:chExt cx="768645" cy="961697"/>
          </a:xfrm>
        </p:grpSpPr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C8A49034-5BE4-312C-E5DD-E42B1CC0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24" name="Szöveg helye 14">
              <a:extLst>
                <a:ext uri="{FF2B5EF4-FFF2-40B4-BE49-F238E27FC236}">
                  <a16:creationId xmlns:a16="http://schemas.microsoft.com/office/drawing/2014/main" id="{FC0532D1-018C-BE4A-391C-86C21ABCD49B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4A889739-BE3F-20C5-0188-6BF5558115DB}"/>
              </a:ext>
            </a:extLst>
          </p:cNvPr>
          <p:cNvCxnSpPr>
            <a:cxnSpLocks/>
          </p:cNvCxnSpPr>
          <p:nvPr/>
        </p:nvCxnSpPr>
        <p:spPr>
          <a:xfrm>
            <a:off x="8614831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9DAAF90F-A03E-81D9-7DB1-B11A85C678A2}"/>
              </a:ext>
            </a:extLst>
          </p:cNvPr>
          <p:cNvCxnSpPr>
            <a:cxnSpLocks/>
          </p:cNvCxnSpPr>
          <p:nvPr/>
        </p:nvCxnSpPr>
        <p:spPr>
          <a:xfrm>
            <a:off x="8366011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E506AA69-060C-A587-986D-6F5713E6ABB7}"/>
              </a:ext>
            </a:extLst>
          </p:cNvPr>
          <p:cNvGrpSpPr/>
          <p:nvPr/>
        </p:nvGrpSpPr>
        <p:grpSpPr>
          <a:xfrm>
            <a:off x="8210914" y="3231572"/>
            <a:ext cx="1018498" cy="433276"/>
            <a:chOff x="3120364" y="3231572"/>
            <a:chExt cx="1018498" cy="433276"/>
          </a:xfrm>
        </p:grpSpPr>
        <p:pic>
          <p:nvPicPr>
            <p:cNvPr id="28" name="Kép 27">
              <a:extLst>
                <a:ext uri="{FF2B5EF4-FFF2-40B4-BE49-F238E27FC236}">
                  <a16:creationId xmlns:a16="http://schemas.microsoft.com/office/drawing/2014/main" id="{6FE8BB13-C1A4-CF2E-4B22-3F3DFB2A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29" name="Szöveg helye 14">
              <a:extLst>
                <a:ext uri="{FF2B5EF4-FFF2-40B4-BE49-F238E27FC236}">
                  <a16:creationId xmlns:a16="http://schemas.microsoft.com/office/drawing/2014/main" id="{98588C07-27C8-9D3D-181A-57C3B64808A8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45ED3BC9-2669-202E-3C03-50D6C1E5DC82}"/>
              </a:ext>
            </a:extLst>
          </p:cNvPr>
          <p:cNvGrpSpPr/>
          <p:nvPr/>
        </p:nvGrpSpPr>
        <p:grpSpPr>
          <a:xfrm>
            <a:off x="10449938" y="5911327"/>
            <a:ext cx="768645" cy="961697"/>
            <a:chOff x="5355284" y="5851167"/>
            <a:chExt cx="768645" cy="961697"/>
          </a:xfrm>
        </p:grpSpPr>
        <p:pic>
          <p:nvPicPr>
            <p:cNvPr id="31" name="Kép 30">
              <a:extLst>
                <a:ext uri="{FF2B5EF4-FFF2-40B4-BE49-F238E27FC236}">
                  <a16:creationId xmlns:a16="http://schemas.microsoft.com/office/drawing/2014/main" id="{DD567FD7-8D1D-8CD1-AB2E-2A99C7B0D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32" name="Szöveg helye 14">
              <a:extLst>
                <a:ext uri="{FF2B5EF4-FFF2-40B4-BE49-F238E27FC236}">
                  <a16:creationId xmlns:a16="http://schemas.microsoft.com/office/drawing/2014/main" id="{6D2E3FD4-917B-22CE-E03B-8B161131E499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0602BBE-23D3-2381-77F9-412141CD14B6}"/>
              </a:ext>
            </a:extLst>
          </p:cNvPr>
          <p:cNvCxnSpPr>
            <a:cxnSpLocks/>
          </p:cNvCxnSpPr>
          <p:nvPr/>
        </p:nvCxnSpPr>
        <p:spPr>
          <a:xfrm>
            <a:off x="10812525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Csoportba foglalás 33">
            <a:extLst>
              <a:ext uri="{FF2B5EF4-FFF2-40B4-BE49-F238E27FC236}">
                <a16:creationId xmlns:a16="http://schemas.microsoft.com/office/drawing/2014/main" id="{B8F469F8-0E26-387D-1049-829EC68D45D4}"/>
              </a:ext>
            </a:extLst>
          </p:cNvPr>
          <p:cNvGrpSpPr/>
          <p:nvPr/>
        </p:nvGrpSpPr>
        <p:grpSpPr>
          <a:xfrm>
            <a:off x="1421145" y="5911327"/>
            <a:ext cx="768645" cy="961697"/>
            <a:chOff x="5355284" y="5851167"/>
            <a:chExt cx="768645" cy="961697"/>
          </a:xfrm>
        </p:grpSpPr>
        <p:pic>
          <p:nvPicPr>
            <p:cNvPr id="35" name="Kép 34">
              <a:extLst>
                <a:ext uri="{FF2B5EF4-FFF2-40B4-BE49-F238E27FC236}">
                  <a16:creationId xmlns:a16="http://schemas.microsoft.com/office/drawing/2014/main" id="{1023EF0F-51F5-41EE-EDF0-7CAAF2280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36" name="Szöveg helye 14">
              <a:extLst>
                <a:ext uri="{FF2B5EF4-FFF2-40B4-BE49-F238E27FC236}">
                  <a16:creationId xmlns:a16="http://schemas.microsoft.com/office/drawing/2014/main" id="{A04CEF97-9BF2-FB45-0F72-4C903D49D4F4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3958014D-F8B9-DB4B-DD47-F108AE003971}"/>
              </a:ext>
            </a:extLst>
          </p:cNvPr>
          <p:cNvCxnSpPr>
            <a:cxnSpLocks/>
          </p:cNvCxnSpPr>
          <p:nvPr/>
        </p:nvCxnSpPr>
        <p:spPr>
          <a:xfrm>
            <a:off x="1783732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Csoportba foglalás 41">
            <a:extLst>
              <a:ext uri="{FF2B5EF4-FFF2-40B4-BE49-F238E27FC236}">
                <a16:creationId xmlns:a16="http://schemas.microsoft.com/office/drawing/2014/main" id="{56459881-E924-C2CF-5EF8-D38CF97F5358}"/>
              </a:ext>
            </a:extLst>
          </p:cNvPr>
          <p:cNvGrpSpPr/>
          <p:nvPr/>
        </p:nvGrpSpPr>
        <p:grpSpPr>
          <a:xfrm>
            <a:off x="2289315" y="5911327"/>
            <a:ext cx="768645" cy="961697"/>
            <a:chOff x="5355284" y="5851167"/>
            <a:chExt cx="768645" cy="961697"/>
          </a:xfrm>
        </p:grpSpPr>
        <p:pic>
          <p:nvPicPr>
            <p:cNvPr id="43" name="Kép 42">
              <a:extLst>
                <a:ext uri="{FF2B5EF4-FFF2-40B4-BE49-F238E27FC236}">
                  <a16:creationId xmlns:a16="http://schemas.microsoft.com/office/drawing/2014/main" id="{CD7FE501-C31E-FE1F-2654-BBFD0505F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44" name="Szöveg helye 14">
              <a:extLst>
                <a:ext uri="{FF2B5EF4-FFF2-40B4-BE49-F238E27FC236}">
                  <a16:creationId xmlns:a16="http://schemas.microsoft.com/office/drawing/2014/main" id="{9DD97435-BF9D-A3AE-32B3-A88AF83D56BD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D1054821-CC2F-1E86-C97D-28362B099BA6}"/>
              </a:ext>
            </a:extLst>
          </p:cNvPr>
          <p:cNvCxnSpPr>
            <a:cxnSpLocks/>
          </p:cNvCxnSpPr>
          <p:nvPr/>
        </p:nvCxnSpPr>
        <p:spPr>
          <a:xfrm>
            <a:off x="2651902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26F97BB-AA26-93BD-A7AD-37F7A995B570}"/>
              </a:ext>
            </a:extLst>
          </p:cNvPr>
          <p:cNvGrpSpPr/>
          <p:nvPr/>
        </p:nvGrpSpPr>
        <p:grpSpPr>
          <a:xfrm>
            <a:off x="2304338" y="3230690"/>
            <a:ext cx="1018498" cy="433276"/>
            <a:chOff x="3120364" y="3231572"/>
            <a:chExt cx="1018498" cy="433276"/>
          </a:xfrm>
        </p:grpSpPr>
        <p:pic>
          <p:nvPicPr>
            <p:cNvPr id="47" name="Kép 46">
              <a:extLst>
                <a:ext uri="{FF2B5EF4-FFF2-40B4-BE49-F238E27FC236}">
                  <a16:creationId xmlns:a16="http://schemas.microsoft.com/office/drawing/2014/main" id="{E3F56DEC-466F-8429-0835-7A1C7657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48" name="Szöveg helye 14">
              <a:extLst>
                <a:ext uri="{FF2B5EF4-FFF2-40B4-BE49-F238E27FC236}">
                  <a16:creationId xmlns:a16="http://schemas.microsoft.com/office/drawing/2014/main" id="{9AB6E313-1CA8-90C8-435E-90A2F3DD4774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09621EF-3801-7852-45C8-5D4B08C0C2C8}"/>
              </a:ext>
            </a:extLst>
          </p:cNvPr>
          <p:cNvCxnSpPr>
            <a:cxnSpLocks/>
          </p:cNvCxnSpPr>
          <p:nvPr/>
        </p:nvCxnSpPr>
        <p:spPr>
          <a:xfrm>
            <a:off x="2445723" y="3755484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Csoportba foglalás 49">
            <a:extLst>
              <a:ext uri="{FF2B5EF4-FFF2-40B4-BE49-F238E27FC236}">
                <a16:creationId xmlns:a16="http://schemas.microsoft.com/office/drawing/2014/main" id="{24F06E4F-932B-0530-4424-205AB9B0D549}"/>
              </a:ext>
            </a:extLst>
          </p:cNvPr>
          <p:cNvGrpSpPr/>
          <p:nvPr/>
        </p:nvGrpSpPr>
        <p:grpSpPr>
          <a:xfrm>
            <a:off x="9215937" y="5911327"/>
            <a:ext cx="768645" cy="961697"/>
            <a:chOff x="5355284" y="5851167"/>
            <a:chExt cx="768645" cy="961697"/>
          </a:xfrm>
        </p:grpSpPr>
        <p:pic>
          <p:nvPicPr>
            <p:cNvPr id="51" name="Kép 50">
              <a:extLst>
                <a:ext uri="{FF2B5EF4-FFF2-40B4-BE49-F238E27FC236}">
                  <a16:creationId xmlns:a16="http://schemas.microsoft.com/office/drawing/2014/main" id="{8663EC65-7A74-21FE-36AB-6F5A2067F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575052" y="6414994"/>
              <a:ext cx="301090" cy="397870"/>
            </a:xfrm>
            <a:prstGeom prst="rect">
              <a:avLst/>
            </a:prstGeom>
          </p:spPr>
        </p:pic>
        <p:sp>
          <p:nvSpPr>
            <p:cNvPr id="52" name="Szöveg helye 14">
              <a:extLst>
                <a:ext uri="{FF2B5EF4-FFF2-40B4-BE49-F238E27FC236}">
                  <a16:creationId xmlns:a16="http://schemas.microsoft.com/office/drawing/2014/main" id="{4FD79529-1E3F-09B5-6260-3DF5EFA29158}"/>
                </a:ext>
              </a:extLst>
            </p:cNvPr>
            <p:cNvSpPr txBox="1">
              <a:spLocks/>
            </p:cNvSpPr>
            <p:nvPr/>
          </p:nvSpPr>
          <p:spPr>
            <a:xfrm>
              <a:off x="5355284" y="5851167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Buy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E2EE765-DB1F-4C11-D2D5-6419EB8A1103}"/>
              </a:ext>
            </a:extLst>
          </p:cNvPr>
          <p:cNvCxnSpPr>
            <a:cxnSpLocks/>
          </p:cNvCxnSpPr>
          <p:nvPr/>
        </p:nvCxnSpPr>
        <p:spPr>
          <a:xfrm>
            <a:off x="9578524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Csoportba foglalás 53">
            <a:extLst>
              <a:ext uri="{FF2B5EF4-FFF2-40B4-BE49-F238E27FC236}">
                <a16:creationId xmlns:a16="http://schemas.microsoft.com/office/drawing/2014/main" id="{D3F44CC5-051C-84DC-2542-642C40AD2990}"/>
              </a:ext>
            </a:extLst>
          </p:cNvPr>
          <p:cNvGrpSpPr/>
          <p:nvPr/>
        </p:nvGrpSpPr>
        <p:grpSpPr>
          <a:xfrm>
            <a:off x="9843633" y="3231572"/>
            <a:ext cx="1018498" cy="433276"/>
            <a:chOff x="3120364" y="3231572"/>
            <a:chExt cx="1018498" cy="433276"/>
          </a:xfrm>
        </p:grpSpPr>
        <p:pic>
          <p:nvPicPr>
            <p:cNvPr id="55" name="Kép 54">
              <a:extLst>
                <a:ext uri="{FF2B5EF4-FFF2-40B4-BE49-F238E27FC236}">
                  <a16:creationId xmlns:a16="http://schemas.microsoft.com/office/drawing/2014/main" id="{D1CA7795-0AC5-A59B-4A77-85223BB3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364" y="3266978"/>
              <a:ext cx="301090" cy="397870"/>
            </a:xfrm>
            <a:prstGeom prst="rect">
              <a:avLst/>
            </a:prstGeom>
          </p:spPr>
        </p:pic>
        <p:sp>
          <p:nvSpPr>
            <p:cNvPr id="56" name="Szöveg helye 14">
              <a:extLst>
                <a:ext uri="{FF2B5EF4-FFF2-40B4-BE49-F238E27FC236}">
                  <a16:creationId xmlns:a16="http://schemas.microsoft.com/office/drawing/2014/main" id="{E550CF0F-B6CB-5AC7-706A-0C5BA6472BB3}"/>
                </a:ext>
              </a:extLst>
            </p:cNvPr>
            <p:cNvSpPr txBox="1">
              <a:spLocks/>
            </p:cNvSpPr>
            <p:nvPr/>
          </p:nvSpPr>
          <p:spPr>
            <a:xfrm>
              <a:off x="3370217" y="3231572"/>
              <a:ext cx="768645" cy="394000"/>
            </a:xfrm>
            <a:prstGeom prst="rect">
              <a:avLst/>
            </a:prstGeom>
            <a:noFill/>
          </p:spPr>
          <p:txBody>
            <a:bodyPr vert="horz" lIns="108000" tIns="72000" rIns="72000" bIns="3600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2000" dirty="0" err="1">
                  <a:solidFill>
                    <a:schemeClr val="tx1"/>
                  </a:solidFill>
                  <a:latin typeface="Georgia" panose="02040502050405020303" pitchFamily="18" charset="0"/>
                  <a:cs typeface="Calibri Light" panose="020F0302020204030204" pitchFamily="34" charset="0"/>
                </a:rPr>
                <a:t>Sell</a:t>
              </a:r>
              <a:endPara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0AF17772-05CF-1E03-6154-FFEC572F3E11}"/>
              </a:ext>
            </a:extLst>
          </p:cNvPr>
          <p:cNvCxnSpPr>
            <a:cxnSpLocks/>
          </p:cNvCxnSpPr>
          <p:nvPr/>
        </p:nvCxnSpPr>
        <p:spPr>
          <a:xfrm>
            <a:off x="9985018" y="3756366"/>
            <a:ext cx="0" cy="27160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4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Our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approach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9BB7549-0A9F-EBBA-BDDE-DD1FD13F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p:sp>
        <p:nvSpPr>
          <p:cNvPr id="5" name="Szöveg helye 14">
            <a:extLst>
              <a:ext uri="{FF2B5EF4-FFF2-40B4-BE49-F238E27FC236}">
                <a16:creationId xmlns:a16="http://schemas.microsoft.com/office/drawing/2014/main" id="{2FCE8A37-8617-9C6A-190D-ECAB609A63F5}"/>
              </a:ext>
            </a:extLst>
          </p:cNvPr>
          <p:cNvSpPr txBox="1">
            <a:spLocks/>
          </p:cNvSpPr>
          <p:nvPr/>
        </p:nvSpPr>
        <p:spPr>
          <a:xfrm>
            <a:off x="541246" y="1268791"/>
            <a:ext cx="10988144" cy="181745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Instead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annotating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low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entry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trades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high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trade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manually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automatically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our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objective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function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maximize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distance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between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based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itself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08A7FB09-4FD5-A56A-AFC6-6F6C89E1D070}"/>
              </a:ext>
            </a:extLst>
          </p:cNvPr>
          <p:cNvCxnSpPr>
            <a:cxnSpLocks/>
          </p:cNvCxnSpPr>
          <p:nvPr/>
        </p:nvCxnSpPr>
        <p:spPr>
          <a:xfrm>
            <a:off x="1168400" y="4089400"/>
            <a:ext cx="4535678" cy="22409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2776FA6-FF31-2BF6-E4EA-FC609377C428}"/>
              </a:ext>
            </a:extLst>
          </p:cNvPr>
          <p:cNvCxnSpPr>
            <a:cxnSpLocks/>
          </p:cNvCxnSpPr>
          <p:nvPr/>
        </p:nvCxnSpPr>
        <p:spPr>
          <a:xfrm flipH="1">
            <a:off x="5716172" y="3889829"/>
            <a:ext cx="3512073" cy="2448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5668B033-2E42-FECA-ADE0-81D1BE6515A6}"/>
              </a:ext>
            </a:extLst>
          </p:cNvPr>
          <p:cNvCxnSpPr>
            <a:cxnSpLocks/>
          </p:cNvCxnSpPr>
          <p:nvPr/>
        </p:nvCxnSpPr>
        <p:spPr>
          <a:xfrm flipH="1" flipV="1">
            <a:off x="9228246" y="3889829"/>
            <a:ext cx="2301144" cy="818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Kép 15">
            <a:extLst>
              <a:ext uri="{FF2B5EF4-FFF2-40B4-BE49-F238E27FC236}">
                <a16:creationId xmlns:a16="http://schemas.microsoft.com/office/drawing/2014/main" id="{D7B5C5F8-F2B9-227E-B6AE-9CC9F05F8B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75052" y="6414994"/>
            <a:ext cx="301090" cy="397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1CBE7790-B6CA-143B-C102-92EE21DEEC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72" y="3264214"/>
            <a:ext cx="301090" cy="39787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07D2392-7786-80F3-3BF1-F199C40A36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4" y="3266978"/>
            <a:ext cx="301090" cy="397870"/>
          </a:xfrm>
          <a:prstGeom prst="rect">
            <a:avLst/>
          </a:prstGeom>
        </p:spPr>
      </p:pic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32D2C586-F345-6564-608A-E350EF35E0CB}"/>
              </a:ext>
            </a:extLst>
          </p:cNvPr>
          <p:cNvCxnSpPr>
            <a:cxnSpLocks/>
          </p:cNvCxnSpPr>
          <p:nvPr/>
        </p:nvCxnSpPr>
        <p:spPr>
          <a:xfrm>
            <a:off x="5716173" y="3887565"/>
            <a:ext cx="0" cy="24403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1D75B8E0-A43D-C05B-A97C-3060C3212106}"/>
              </a:ext>
            </a:extLst>
          </p:cNvPr>
          <p:cNvCxnSpPr>
            <a:cxnSpLocks/>
          </p:cNvCxnSpPr>
          <p:nvPr/>
        </p:nvCxnSpPr>
        <p:spPr>
          <a:xfrm>
            <a:off x="700187" y="6338463"/>
            <a:ext cx="50087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A996770C-F3CD-2CE1-17D8-6E64F855AAE4}"/>
              </a:ext>
            </a:extLst>
          </p:cNvPr>
          <p:cNvCxnSpPr>
            <a:cxnSpLocks/>
          </p:cNvCxnSpPr>
          <p:nvPr/>
        </p:nvCxnSpPr>
        <p:spPr>
          <a:xfrm>
            <a:off x="9228246" y="3889829"/>
            <a:ext cx="0" cy="24486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BA385FE4-E71A-12B8-7CCC-23843CB9B5E2}"/>
              </a:ext>
            </a:extLst>
          </p:cNvPr>
          <p:cNvCxnSpPr>
            <a:cxnSpLocks/>
          </p:cNvCxnSpPr>
          <p:nvPr/>
        </p:nvCxnSpPr>
        <p:spPr>
          <a:xfrm>
            <a:off x="542952" y="3887565"/>
            <a:ext cx="868528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4E5529EB-206D-B7E7-CBAD-43E756C26AB2}"/>
              </a:ext>
            </a:extLst>
          </p:cNvPr>
          <p:cNvSpPr/>
          <p:nvPr/>
        </p:nvSpPr>
        <p:spPr>
          <a:xfrm>
            <a:off x="5721009" y="3889819"/>
            <a:ext cx="3507232" cy="2448634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Szöveg helye 14">
            <a:extLst>
              <a:ext uri="{FF2B5EF4-FFF2-40B4-BE49-F238E27FC236}">
                <a16:creationId xmlns:a16="http://schemas.microsoft.com/office/drawing/2014/main" id="{6C74CE7F-936C-0A69-D4DD-81FF6B201DE7}"/>
              </a:ext>
            </a:extLst>
          </p:cNvPr>
          <p:cNvSpPr txBox="1">
            <a:spLocks/>
          </p:cNvSpPr>
          <p:nvPr/>
        </p:nvSpPr>
        <p:spPr>
          <a:xfrm>
            <a:off x="1300787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2" name="Szöveg helye 14">
            <a:extLst>
              <a:ext uri="{FF2B5EF4-FFF2-40B4-BE49-F238E27FC236}">
                <a16:creationId xmlns:a16="http://schemas.microsoft.com/office/drawing/2014/main" id="{96171EC6-AF94-04CF-DE69-A1F25E29C1C9}"/>
              </a:ext>
            </a:extLst>
          </p:cNvPr>
          <p:cNvSpPr txBox="1">
            <a:spLocks/>
          </p:cNvSpPr>
          <p:nvPr/>
        </p:nvSpPr>
        <p:spPr>
          <a:xfrm>
            <a:off x="9432557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3" name="Szöveg helye 14">
            <a:extLst>
              <a:ext uri="{FF2B5EF4-FFF2-40B4-BE49-F238E27FC236}">
                <a16:creationId xmlns:a16="http://schemas.microsoft.com/office/drawing/2014/main" id="{BBC45ABB-9E71-ECFB-C554-0A1911E13E18}"/>
              </a:ext>
            </a:extLst>
          </p:cNvPr>
          <p:cNvSpPr txBox="1">
            <a:spLocks/>
          </p:cNvSpPr>
          <p:nvPr/>
        </p:nvSpPr>
        <p:spPr>
          <a:xfrm>
            <a:off x="5355284" y="5851167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5" name="Szöveg helye 14">
            <a:extLst>
              <a:ext uri="{FF2B5EF4-FFF2-40B4-BE49-F238E27FC236}">
                <a16:creationId xmlns:a16="http://schemas.microsoft.com/office/drawing/2014/main" id="{CA57D6FA-C59B-AC7E-9E96-9CBD3A5DA21C}"/>
              </a:ext>
            </a:extLst>
          </p:cNvPr>
          <p:cNvSpPr txBox="1">
            <a:spLocks/>
          </p:cNvSpPr>
          <p:nvPr/>
        </p:nvSpPr>
        <p:spPr>
          <a:xfrm rot="16200000">
            <a:off x="8205606" y="4915034"/>
            <a:ext cx="2045269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Profit or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Gain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/>
      <p:bldP spid="42" grpId="0"/>
      <p:bldP spid="43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4">
            <a:extLst>
              <a:ext uri="{FF2B5EF4-FFF2-40B4-BE49-F238E27FC236}">
                <a16:creationId xmlns:a16="http://schemas.microsoft.com/office/drawing/2014/main" id="{27FB6942-F6E0-48A2-84B6-F1FA23483B8E}"/>
              </a:ext>
            </a:extLst>
          </p:cNvPr>
          <p:cNvSpPr txBox="1">
            <a:spLocks/>
          </p:cNvSpPr>
          <p:nvPr/>
        </p:nvSpPr>
        <p:spPr>
          <a:xfrm>
            <a:off x="541246" y="386452"/>
            <a:ext cx="8708771" cy="94255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Our</a:t>
            </a:r>
            <a:r>
              <a:rPr lang="hu-HU" sz="4800" dirty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hu-HU" sz="4800" dirty="0" err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approach</a:t>
            </a:r>
            <a:endParaRPr lang="hu-HU" sz="48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9BB7549-0A9F-EBBA-BDDE-DD1FD13F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782"/>
            <a:ext cx="12192000" cy="3423218"/>
          </a:xfrm>
          <a:prstGeom prst="rect">
            <a:avLst/>
          </a:prstGeom>
        </p:spPr>
      </p:pic>
      <p:sp>
        <p:nvSpPr>
          <p:cNvPr id="5" name="Szöveg helye 14">
            <a:extLst>
              <a:ext uri="{FF2B5EF4-FFF2-40B4-BE49-F238E27FC236}">
                <a16:creationId xmlns:a16="http://schemas.microsoft.com/office/drawing/2014/main" id="{2FCE8A37-8617-9C6A-190D-ECAB609A63F5}"/>
              </a:ext>
            </a:extLst>
          </p:cNvPr>
          <p:cNvSpPr txBox="1">
            <a:spLocks/>
          </p:cNvSpPr>
          <p:nvPr/>
        </p:nvSpPr>
        <p:spPr>
          <a:xfrm>
            <a:off x="541246" y="1268791"/>
            <a:ext cx="10988144" cy="181745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Instead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annotating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low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entry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trades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high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exit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of trade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manually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wanted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find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these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points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automatically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algorithmically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our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objective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function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was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to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maximize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distance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between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and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prices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,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based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on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the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price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history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 </a:t>
            </a: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itself</a:t>
            </a:r>
            <a:r>
              <a:rPr lang="hu-HU" sz="2000" dirty="0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.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08A7FB09-4FD5-A56A-AFC6-6F6C89E1D070}"/>
              </a:ext>
            </a:extLst>
          </p:cNvPr>
          <p:cNvCxnSpPr>
            <a:cxnSpLocks/>
          </p:cNvCxnSpPr>
          <p:nvPr/>
        </p:nvCxnSpPr>
        <p:spPr>
          <a:xfrm>
            <a:off x="1168400" y="4089400"/>
            <a:ext cx="4535678" cy="22409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2776FA6-FF31-2BF6-E4EA-FC609377C428}"/>
              </a:ext>
            </a:extLst>
          </p:cNvPr>
          <p:cNvCxnSpPr>
            <a:cxnSpLocks/>
          </p:cNvCxnSpPr>
          <p:nvPr/>
        </p:nvCxnSpPr>
        <p:spPr>
          <a:xfrm flipH="1">
            <a:off x="5716172" y="4236107"/>
            <a:ext cx="2645797" cy="2102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5668B033-2E42-FECA-ADE0-81D1BE6515A6}"/>
              </a:ext>
            </a:extLst>
          </p:cNvPr>
          <p:cNvCxnSpPr>
            <a:cxnSpLocks/>
          </p:cNvCxnSpPr>
          <p:nvPr/>
        </p:nvCxnSpPr>
        <p:spPr>
          <a:xfrm flipH="1" flipV="1">
            <a:off x="8345039" y="4236107"/>
            <a:ext cx="3184351" cy="47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Kép 15">
            <a:extLst>
              <a:ext uri="{FF2B5EF4-FFF2-40B4-BE49-F238E27FC236}">
                <a16:creationId xmlns:a16="http://schemas.microsoft.com/office/drawing/2014/main" id="{D7B5C5F8-F2B9-227E-B6AE-9CC9F05F8B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4036" y="6414994"/>
            <a:ext cx="301090" cy="397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1CBE7790-B6CA-143B-C102-92EE21DEEC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17" y="3264214"/>
            <a:ext cx="301090" cy="39787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07D2392-7786-80F3-3BF1-F199C40A36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4" y="3266978"/>
            <a:ext cx="301090" cy="397870"/>
          </a:xfrm>
          <a:prstGeom prst="rect">
            <a:avLst/>
          </a:prstGeom>
        </p:spPr>
      </p:pic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32D2C586-F345-6564-608A-E350EF35E0CB}"/>
              </a:ext>
            </a:extLst>
          </p:cNvPr>
          <p:cNvCxnSpPr>
            <a:cxnSpLocks/>
          </p:cNvCxnSpPr>
          <p:nvPr/>
        </p:nvCxnSpPr>
        <p:spPr>
          <a:xfrm>
            <a:off x="5716173" y="4236097"/>
            <a:ext cx="0" cy="2091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1D75B8E0-A43D-C05B-A97C-3060C3212106}"/>
              </a:ext>
            </a:extLst>
          </p:cNvPr>
          <p:cNvCxnSpPr>
            <a:cxnSpLocks/>
          </p:cNvCxnSpPr>
          <p:nvPr/>
        </p:nvCxnSpPr>
        <p:spPr>
          <a:xfrm>
            <a:off x="700187" y="6338463"/>
            <a:ext cx="50087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A996770C-F3CD-2CE1-17D8-6E64F855AAE4}"/>
              </a:ext>
            </a:extLst>
          </p:cNvPr>
          <p:cNvCxnSpPr>
            <a:cxnSpLocks/>
          </p:cNvCxnSpPr>
          <p:nvPr/>
        </p:nvCxnSpPr>
        <p:spPr>
          <a:xfrm>
            <a:off x="8361969" y="4236107"/>
            <a:ext cx="0" cy="21023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BA385FE4-E71A-12B8-7CCC-23843CB9B5E2}"/>
              </a:ext>
            </a:extLst>
          </p:cNvPr>
          <p:cNvCxnSpPr>
            <a:cxnSpLocks/>
          </p:cNvCxnSpPr>
          <p:nvPr/>
        </p:nvCxnSpPr>
        <p:spPr>
          <a:xfrm>
            <a:off x="542952" y="4236487"/>
            <a:ext cx="78190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4E5529EB-206D-B7E7-CBAD-43E756C26AB2}"/>
              </a:ext>
            </a:extLst>
          </p:cNvPr>
          <p:cNvSpPr/>
          <p:nvPr/>
        </p:nvSpPr>
        <p:spPr>
          <a:xfrm>
            <a:off x="5721008" y="4236107"/>
            <a:ext cx="2648217" cy="2102346"/>
          </a:xfrm>
          <a:prstGeom prst="rect">
            <a:avLst/>
          </a:prstGeom>
          <a:solidFill>
            <a:srgbClr val="67A9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Szöveg helye 14">
            <a:extLst>
              <a:ext uri="{FF2B5EF4-FFF2-40B4-BE49-F238E27FC236}">
                <a16:creationId xmlns:a16="http://schemas.microsoft.com/office/drawing/2014/main" id="{6C74CE7F-936C-0A69-D4DD-81FF6B201DE7}"/>
              </a:ext>
            </a:extLst>
          </p:cNvPr>
          <p:cNvSpPr txBox="1">
            <a:spLocks/>
          </p:cNvSpPr>
          <p:nvPr/>
        </p:nvSpPr>
        <p:spPr>
          <a:xfrm>
            <a:off x="1300787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2" name="Szöveg helye 14">
            <a:extLst>
              <a:ext uri="{FF2B5EF4-FFF2-40B4-BE49-F238E27FC236}">
                <a16:creationId xmlns:a16="http://schemas.microsoft.com/office/drawing/2014/main" id="{96171EC6-AF94-04CF-DE69-A1F25E29C1C9}"/>
              </a:ext>
            </a:extLst>
          </p:cNvPr>
          <p:cNvSpPr txBox="1">
            <a:spLocks/>
          </p:cNvSpPr>
          <p:nvPr/>
        </p:nvSpPr>
        <p:spPr>
          <a:xfrm>
            <a:off x="8561702" y="3231572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Sell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  <p:sp>
        <p:nvSpPr>
          <p:cNvPr id="43" name="Szöveg helye 14">
            <a:extLst>
              <a:ext uri="{FF2B5EF4-FFF2-40B4-BE49-F238E27FC236}">
                <a16:creationId xmlns:a16="http://schemas.microsoft.com/office/drawing/2014/main" id="{BBC45ABB-9E71-ECFB-C554-0A1911E13E18}"/>
              </a:ext>
            </a:extLst>
          </p:cNvPr>
          <p:cNvSpPr txBox="1">
            <a:spLocks/>
          </p:cNvSpPr>
          <p:nvPr/>
        </p:nvSpPr>
        <p:spPr>
          <a:xfrm>
            <a:off x="5344268" y="5851167"/>
            <a:ext cx="768645" cy="39400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dirty="0" err="1">
                <a:solidFill>
                  <a:schemeClr val="tx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Buy</a:t>
            </a:r>
            <a:endParaRPr lang="hu-HU" sz="2000" dirty="0">
              <a:solidFill>
                <a:schemeClr val="tx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74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36465</TotalTime>
  <Words>3698</Words>
  <Application>Microsoft Office PowerPoint</Application>
  <PresentationFormat>Szélesvásznú</PresentationFormat>
  <Paragraphs>312</Paragraphs>
  <Slides>31</Slides>
  <Notes>30</Notes>
  <HiddenSlides>1</HiddenSlides>
  <MMClips>5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Georgia</vt:lpstr>
      <vt:lpstr>Times New Roman</vt:lpstr>
      <vt:lpstr>Verdana</vt:lpstr>
      <vt:lpstr>Office</vt:lpstr>
      <vt:lpstr>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2296</cp:revision>
  <dcterms:created xsi:type="dcterms:W3CDTF">2019-06-15T13:08:53Z</dcterms:created>
  <dcterms:modified xsi:type="dcterms:W3CDTF">2022-05-24T19:35:08Z</dcterms:modified>
</cp:coreProperties>
</file>